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9" r:id="rId4"/>
    <p:sldId id="258" r:id="rId5"/>
    <p:sldId id="260" r:id="rId6"/>
    <p:sldId id="261" r:id="rId7"/>
    <p:sldId id="262" r:id="rId8"/>
    <p:sldId id="263" r:id="rId9"/>
    <p:sldId id="264" r:id="rId10"/>
    <p:sldId id="268" r:id="rId11"/>
    <p:sldId id="265" r:id="rId12"/>
    <p:sldId id="266"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1471" autoAdjust="0"/>
    <p:restoredTop sz="94690"/>
  </p:normalViewPr>
  <p:slideViewPr>
    <p:cSldViewPr snapToObjects="1" showGuides="1">
      <p:cViewPr>
        <p:scale>
          <a:sx n="76" d="100"/>
          <a:sy n="76" d="100"/>
        </p:scale>
        <p:origin x="-1704"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581155-FB6D-4583-B6A0-B67A32514B06}" type="datetimeFigureOut">
              <a:rPr lang="en-IN" smtClean="0"/>
              <a:pPr/>
              <a:t>20-12-2021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AE57C7-48C1-46D8-BE6F-03316044C79F}" type="slidenum">
              <a:rPr lang="en-IN" smtClean="0"/>
              <a:pPr/>
              <a:t>‹#›</a:t>
            </a:fld>
            <a:endParaRPr lang="en-IN"/>
          </a:p>
        </p:txBody>
      </p:sp>
    </p:spTree>
    <p:extLst>
      <p:ext uri="{BB962C8B-B14F-4D97-AF65-F5344CB8AC3E}">
        <p14:creationId xmlns:p14="http://schemas.microsoft.com/office/powerpoint/2010/main" val="3103832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AE57C7-48C1-46D8-BE6F-03316044C79F}" type="slidenum">
              <a:rPr lang="en-IN" smtClean="0"/>
              <a:pPr/>
              <a:t>14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12863"/>
            <a:ext cx="7772400" cy="603498"/>
          </a:xfrm>
        </p:spPr>
        <p:txBody>
          <a:bodyPr>
            <a:normAutofit/>
          </a:bodyPr>
          <a:lstStyle>
            <a:lvl1pPr>
              <a:defRPr sz="2000">
                <a:latin typeface="Century Gothic" pitchFamily="34" charset="0"/>
              </a:defRPr>
            </a:lvl1pPr>
          </a:lstStyle>
          <a:p>
            <a:r>
              <a:rPr lang="en-US"/>
              <a:t>Click to edit Master title style</a:t>
            </a:r>
            <a:endParaRPr lang="en-IN"/>
          </a:p>
        </p:txBody>
      </p:sp>
      <p:sp>
        <p:nvSpPr>
          <p:cNvPr id="3" name="Subtitle 2"/>
          <p:cNvSpPr>
            <a:spLocks noGrp="1"/>
          </p:cNvSpPr>
          <p:nvPr>
            <p:ph type="subTitle" idx="1"/>
          </p:nvPr>
        </p:nvSpPr>
        <p:spPr>
          <a:xfrm>
            <a:off x="1371600" y="3886200"/>
            <a:ext cx="6400800" cy="325192"/>
          </a:xfrm>
        </p:spPr>
        <p:txBody>
          <a:bodyPr anchor="ctr">
            <a:normAutofit/>
          </a:bodyPr>
          <a:lstStyle>
            <a:lvl1pPr marL="0" indent="0" algn="ctr">
              <a:buNone/>
              <a:defRPr sz="14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5" name="Footer Placeholder 4"/>
          <p:cNvSpPr>
            <a:spLocks noGrp="1"/>
          </p:cNvSpPr>
          <p:nvPr>
            <p:ph type="ftr" sz="quarter" idx="11"/>
          </p:nvPr>
        </p:nvSpPr>
        <p:spPr/>
        <p:txBody>
          <a:bodyPr/>
          <a:lstStyle>
            <a:lvl1pPr>
              <a:defRPr sz="1100" i="1">
                <a:latin typeface="Garamond" pitchFamily="18" charset="0"/>
              </a:defRPr>
            </a:lvl1pPr>
          </a:lstStyle>
          <a:p>
            <a:r>
              <a:rPr lang="en-IN"/>
              <a:t>IC IITP</a:t>
            </a:r>
            <a:endParaRPr lang="en-IN" dirty="0"/>
          </a:p>
        </p:txBody>
      </p:sp>
      <p:sp>
        <p:nvSpPr>
          <p:cNvPr id="6" name="Slide Number Placeholder 5"/>
          <p:cNvSpPr>
            <a:spLocks noGrp="1"/>
          </p:cNvSpPr>
          <p:nvPr>
            <p:ph type="sldNum" sz="quarter" idx="12"/>
          </p:nvPr>
        </p:nvSpPr>
        <p:spPr/>
        <p:txBody>
          <a:bodyPr/>
          <a:lstStyle/>
          <a:p>
            <a:fld id="{3E15B5BF-C9B5-47E4-BFBE-47C59535323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IN"/>
          </a:p>
        </p:txBody>
      </p:sp>
      <p:sp>
        <p:nvSpPr>
          <p:cNvPr id="5" name="Footer Placeholder 4"/>
          <p:cNvSpPr>
            <a:spLocks noGrp="1"/>
          </p:cNvSpPr>
          <p:nvPr>
            <p:ph type="ftr" sz="quarter" idx="11"/>
          </p:nvPr>
        </p:nvSpPr>
        <p:spPr/>
        <p:txBody>
          <a:bodyPr/>
          <a:lstStyle/>
          <a:p>
            <a:r>
              <a:rPr lang="en-IN"/>
              <a:t>IC IITP</a:t>
            </a:r>
          </a:p>
        </p:txBody>
      </p:sp>
      <p:sp>
        <p:nvSpPr>
          <p:cNvPr id="6" name="Slide Number Placeholder 5"/>
          <p:cNvSpPr>
            <a:spLocks noGrp="1"/>
          </p:cNvSpPr>
          <p:nvPr>
            <p:ph type="sldNum" sz="quarter" idx="12"/>
          </p:nvPr>
        </p:nvSpPr>
        <p:spPr/>
        <p:txBody>
          <a:bodyPr/>
          <a:lstStyle/>
          <a:p>
            <a:fld id="{3E15B5BF-C9B5-47E4-BFBE-47C59535323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IN"/>
          </a:p>
        </p:txBody>
      </p:sp>
      <p:sp>
        <p:nvSpPr>
          <p:cNvPr id="5" name="Footer Placeholder 4"/>
          <p:cNvSpPr>
            <a:spLocks noGrp="1"/>
          </p:cNvSpPr>
          <p:nvPr>
            <p:ph type="ftr" sz="quarter" idx="11"/>
          </p:nvPr>
        </p:nvSpPr>
        <p:spPr/>
        <p:txBody>
          <a:bodyPr/>
          <a:lstStyle/>
          <a:p>
            <a:r>
              <a:rPr lang="en-IN"/>
              <a:t>IC IITP</a:t>
            </a:r>
          </a:p>
        </p:txBody>
      </p:sp>
      <p:sp>
        <p:nvSpPr>
          <p:cNvPr id="6" name="Slide Number Placeholder 5"/>
          <p:cNvSpPr>
            <a:spLocks noGrp="1"/>
          </p:cNvSpPr>
          <p:nvPr>
            <p:ph type="sldNum" sz="quarter" idx="12"/>
          </p:nvPr>
        </p:nvSpPr>
        <p:spPr/>
        <p:txBody>
          <a:bodyPr/>
          <a:lstStyle/>
          <a:p>
            <a:fld id="{3E15B5BF-C9B5-47E4-BFBE-47C59535323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04664"/>
          </a:xfrm>
        </p:spPr>
        <p:txBody>
          <a:bodyPr>
            <a:normAutofit/>
          </a:bodyPr>
          <a:lstStyle>
            <a:lvl1pPr>
              <a:defRPr sz="2000">
                <a:latin typeface="Century Gothic" pitchFamily="34" charset="0"/>
              </a:defRPr>
            </a:lvl1pPr>
          </a:lstStyle>
          <a:p>
            <a:r>
              <a:rPr lang="en-US" dirty="0"/>
              <a:t>Click to edit Master title style</a:t>
            </a:r>
            <a:endParaRPr lang="en-IN" dirty="0"/>
          </a:p>
        </p:txBody>
      </p:sp>
      <p:sp>
        <p:nvSpPr>
          <p:cNvPr id="3" name="Content Placeholder 2"/>
          <p:cNvSpPr>
            <a:spLocks noGrp="1"/>
          </p:cNvSpPr>
          <p:nvPr>
            <p:ph idx="1"/>
          </p:nvPr>
        </p:nvSpPr>
        <p:spPr>
          <a:xfrm>
            <a:off x="64394" y="489397"/>
            <a:ext cx="9002333" cy="6001555"/>
          </a:xfrm>
        </p:spPr>
        <p:txBody>
          <a:bodyPr>
            <a:normAutofit/>
          </a:bodyPr>
          <a:lstStyle>
            <a:lvl1pPr>
              <a:defRPr sz="1400">
                <a:latin typeface="Arial" pitchFamily="34" charset="0"/>
                <a:cs typeface="Arial" pitchFamily="34" charset="0"/>
              </a:defRPr>
            </a:lvl1pPr>
            <a:lvl2pPr>
              <a:defRPr sz="1200">
                <a:latin typeface="Arial" pitchFamily="34" charset="0"/>
                <a:cs typeface="Arial" pitchFamily="34" charset="0"/>
              </a:defRPr>
            </a:lvl2pPr>
            <a:lvl3pPr>
              <a:defRPr sz="1400">
                <a:latin typeface="Arial" pitchFamily="34" charset="0"/>
                <a:cs typeface="Arial" pitchFamily="34" charset="0"/>
              </a:defRPr>
            </a:lvl3pPr>
            <a:lvl4pPr>
              <a:defRPr sz="1400">
                <a:latin typeface="Arial" pitchFamily="34" charset="0"/>
                <a:cs typeface="Arial" pitchFamily="34" charset="0"/>
              </a:defRPr>
            </a:lvl4pPr>
            <a:lvl5pPr>
              <a:defRPr sz="1400">
                <a:latin typeface="Arial" pitchFamily="34" charset="0"/>
                <a:cs typeface="Arial" pitchFamily="34" charset="0"/>
              </a:defRPr>
            </a:lvl5pPr>
          </a:lstStyle>
          <a:p>
            <a:pPr lvl="0"/>
            <a:r>
              <a:rPr lang="en-US" dirty="0"/>
              <a:t>Click to edit Master text styles</a:t>
            </a:r>
          </a:p>
          <a:p>
            <a:pPr lvl="1"/>
            <a:r>
              <a:rPr lang="en-US" dirty="0"/>
              <a:t>Second level</a:t>
            </a:r>
          </a:p>
        </p:txBody>
      </p:sp>
      <p:sp>
        <p:nvSpPr>
          <p:cNvPr id="5" name="Footer Placeholder 4"/>
          <p:cNvSpPr>
            <a:spLocks noGrp="1"/>
          </p:cNvSpPr>
          <p:nvPr>
            <p:ph type="ftr" sz="quarter" idx="11"/>
          </p:nvPr>
        </p:nvSpPr>
        <p:spPr/>
        <p:txBody>
          <a:bodyPr/>
          <a:lstStyle/>
          <a:p>
            <a:r>
              <a:rPr lang="en-IN"/>
              <a:t>IC IITP</a:t>
            </a:r>
          </a:p>
        </p:txBody>
      </p:sp>
      <p:sp>
        <p:nvSpPr>
          <p:cNvPr id="6" name="Slide Number Placeholder 5"/>
          <p:cNvSpPr>
            <a:spLocks noGrp="1"/>
          </p:cNvSpPr>
          <p:nvPr>
            <p:ph type="sldNum" sz="quarter" idx="12"/>
          </p:nvPr>
        </p:nvSpPr>
        <p:spPr/>
        <p:txBody>
          <a:bodyPr/>
          <a:lstStyle/>
          <a:p>
            <a:fld id="{3E15B5BF-C9B5-47E4-BFBE-47C59535323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IN"/>
          </a:p>
        </p:txBody>
      </p:sp>
      <p:sp>
        <p:nvSpPr>
          <p:cNvPr id="5" name="Footer Placeholder 4"/>
          <p:cNvSpPr>
            <a:spLocks noGrp="1"/>
          </p:cNvSpPr>
          <p:nvPr>
            <p:ph type="ftr" sz="quarter" idx="11"/>
          </p:nvPr>
        </p:nvSpPr>
        <p:spPr/>
        <p:txBody>
          <a:bodyPr/>
          <a:lstStyle/>
          <a:p>
            <a:r>
              <a:rPr lang="en-IN"/>
              <a:t>IC IITP</a:t>
            </a:r>
          </a:p>
        </p:txBody>
      </p:sp>
      <p:sp>
        <p:nvSpPr>
          <p:cNvPr id="6" name="Slide Number Placeholder 5"/>
          <p:cNvSpPr>
            <a:spLocks noGrp="1"/>
          </p:cNvSpPr>
          <p:nvPr>
            <p:ph type="sldNum" sz="quarter" idx="12"/>
          </p:nvPr>
        </p:nvSpPr>
        <p:spPr/>
        <p:txBody>
          <a:bodyPr/>
          <a:lstStyle/>
          <a:p>
            <a:fld id="{3E15B5BF-C9B5-47E4-BFBE-47C59535323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IN"/>
          </a:p>
        </p:txBody>
      </p:sp>
      <p:sp>
        <p:nvSpPr>
          <p:cNvPr id="6" name="Footer Placeholder 5"/>
          <p:cNvSpPr>
            <a:spLocks noGrp="1"/>
          </p:cNvSpPr>
          <p:nvPr>
            <p:ph type="ftr" sz="quarter" idx="11"/>
          </p:nvPr>
        </p:nvSpPr>
        <p:spPr/>
        <p:txBody>
          <a:bodyPr/>
          <a:lstStyle/>
          <a:p>
            <a:r>
              <a:rPr lang="en-IN"/>
              <a:t>IC IITP</a:t>
            </a:r>
          </a:p>
        </p:txBody>
      </p:sp>
      <p:sp>
        <p:nvSpPr>
          <p:cNvPr id="7" name="Slide Number Placeholder 6"/>
          <p:cNvSpPr>
            <a:spLocks noGrp="1"/>
          </p:cNvSpPr>
          <p:nvPr>
            <p:ph type="sldNum" sz="quarter" idx="12"/>
          </p:nvPr>
        </p:nvSpPr>
        <p:spPr/>
        <p:txBody>
          <a:bodyPr/>
          <a:lstStyle/>
          <a:p>
            <a:fld id="{3E15B5BF-C9B5-47E4-BFBE-47C59535323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IN"/>
          </a:p>
        </p:txBody>
      </p:sp>
      <p:sp>
        <p:nvSpPr>
          <p:cNvPr id="8" name="Footer Placeholder 7"/>
          <p:cNvSpPr>
            <a:spLocks noGrp="1"/>
          </p:cNvSpPr>
          <p:nvPr>
            <p:ph type="ftr" sz="quarter" idx="11"/>
          </p:nvPr>
        </p:nvSpPr>
        <p:spPr/>
        <p:txBody>
          <a:bodyPr/>
          <a:lstStyle/>
          <a:p>
            <a:r>
              <a:rPr lang="en-IN"/>
              <a:t>IC IITP</a:t>
            </a:r>
          </a:p>
        </p:txBody>
      </p:sp>
      <p:sp>
        <p:nvSpPr>
          <p:cNvPr id="9" name="Slide Number Placeholder 8"/>
          <p:cNvSpPr>
            <a:spLocks noGrp="1"/>
          </p:cNvSpPr>
          <p:nvPr>
            <p:ph type="sldNum" sz="quarter" idx="12"/>
          </p:nvPr>
        </p:nvSpPr>
        <p:spPr/>
        <p:txBody>
          <a:bodyPr/>
          <a:lstStyle/>
          <a:p>
            <a:fld id="{3E15B5BF-C9B5-47E4-BFBE-47C59535323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IN"/>
          </a:p>
        </p:txBody>
      </p:sp>
      <p:sp>
        <p:nvSpPr>
          <p:cNvPr id="4" name="Footer Placeholder 3"/>
          <p:cNvSpPr>
            <a:spLocks noGrp="1"/>
          </p:cNvSpPr>
          <p:nvPr>
            <p:ph type="ftr" sz="quarter" idx="11"/>
          </p:nvPr>
        </p:nvSpPr>
        <p:spPr/>
        <p:txBody>
          <a:bodyPr/>
          <a:lstStyle/>
          <a:p>
            <a:r>
              <a:rPr lang="en-IN"/>
              <a:t>IC IITP</a:t>
            </a:r>
          </a:p>
        </p:txBody>
      </p:sp>
      <p:sp>
        <p:nvSpPr>
          <p:cNvPr id="5" name="Slide Number Placeholder 4"/>
          <p:cNvSpPr>
            <a:spLocks noGrp="1"/>
          </p:cNvSpPr>
          <p:nvPr>
            <p:ph type="sldNum" sz="quarter" idx="12"/>
          </p:nvPr>
        </p:nvSpPr>
        <p:spPr/>
        <p:txBody>
          <a:bodyPr/>
          <a:lstStyle/>
          <a:p>
            <a:fld id="{3E15B5BF-C9B5-47E4-BFBE-47C59535323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IN"/>
          </a:p>
        </p:txBody>
      </p:sp>
      <p:sp>
        <p:nvSpPr>
          <p:cNvPr id="3" name="Footer Placeholder 2"/>
          <p:cNvSpPr>
            <a:spLocks noGrp="1"/>
          </p:cNvSpPr>
          <p:nvPr>
            <p:ph type="ftr" sz="quarter" idx="11"/>
          </p:nvPr>
        </p:nvSpPr>
        <p:spPr/>
        <p:txBody>
          <a:bodyPr/>
          <a:lstStyle/>
          <a:p>
            <a:r>
              <a:rPr lang="en-IN"/>
              <a:t>IC IITP</a:t>
            </a:r>
          </a:p>
        </p:txBody>
      </p:sp>
      <p:sp>
        <p:nvSpPr>
          <p:cNvPr id="4" name="Slide Number Placeholder 3"/>
          <p:cNvSpPr>
            <a:spLocks noGrp="1"/>
          </p:cNvSpPr>
          <p:nvPr>
            <p:ph type="sldNum" sz="quarter" idx="12"/>
          </p:nvPr>
        </p:nvSpPr>
        <p:spPr/>
        <p:txBody>
          <a:bodyPr/>
          <a:lstStyle/>
          <a:p>
            <a:fld id="{3E15B5BF-C9B5-47E4-BFBE-47C59535323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IN"/>
          </a:p>
        </p:txBody>
      </p:sp>
      <p:sp>
        <p:nvSpPr>
          <p:cNvPr id="6" name="Footer Placeholder 5"/>
          <p:cNvSpPr>
            <a:spLocks noGrp="1"/>
          </p:cNvSpPr>
          <p:nvPr>
            <p:ph type="ftr" sz="quarter" idx="11"/>
          </p:nvPr>
        </p:nvSpPr>
        <p:spPr/>
        <p:txBody>
          <a:bodyPr/>
          <a:lstStyle/>
          <a:p>
            <a:r>
              <a:rPr lang="en-IN"/>
              <a:t>IC IITP</a:t>
            </a:r>
          </a:p>
        </p:txBody>
      </p:sp>
      <p:sp>
        <p:nvSpPr>
          <p:cNvPr id="7" name="Slide Number Placeholder 6"/>
          <p:cNvSpPr>
            <a:spLocks noGrp="1"/>
          </p:cNvSpPr>
          <p:nvPr>
            <p:ph type="sldNum" sz="quarter" idx="12"/>
          </p:nvPr>
        </p:nvSpPr>
        <p:spPr/>
        <p:txBody>
          <a:bodyPr/>
          <a:lstStyle/>
          <a:p>
            <a:fld id="{3E15B5BF-C9B5-47E4-BFBE-47C59535323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IN"/>
          </a:p>
        </p:txBody>
      </p:sp>
      <p:sp>
        <p:nvSpPr>
          <p:cNvPr id="6" name="Footer Placeholder 5"/>
          <p:cNvSpPr>
            <a:spLocks noGrp="1"/>
          </p:cNvSpPr>
          <p:nvPr>
            <p:ph type="ftr" sz="quarter" idx="11"/>
          </p:nvPr>
        </p:nvSpPr>
        <p:spPr/>
        <p:txBody>
          <a:bodyPr/>
          <a:lstStyle/>
          <a:p>
            <a:r>
              <a:rPr lang="en-IN"/>
              <a:t>IC IITP</a:t>
            </a:r>
          </a:p>
        </p:txBody>
      </p:sp>
      <p:sp>
        <p:nvSpPr>
          <p:cNvPr id="7" name="Slide Number Placeholder 6"/>
          <p:cNvSpPr>
            <a:spLocks noGrp="1"/>
          </p:cNvSpPr>
          <p:nvPr>
            <p:ph type="sldNum" sz="quarter" idx="12"/>
          </p:nvPr>
        </p:nvSpPr>
        <p:spPr/>
        <p:txBody>
          <a:bodyPr/>
          <a:lstStyle/>
          <a:p>
            <a:fld id="{3E15B5BF-C9B5-47E4-BFBE-47C59535323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25344"/>
            <a:ext cx="9144000" cy="33265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0" y="0"/>
            <a:ext cx="9144000" cy="692696"/>
          </a:xfrm>
          <a:prstGeom prst="rect">
            <a:avLst/>
          </a:prstGeom>
          <a:solidFill>
            <a:schemeClr val="accent3">
              <a:lumMod val="20000"/>
              <a:lumOff val="80000"/>
            </a:schemeClr>
          </a:solidFill>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64394" y="782562"/>
            <a:ext cx="9002333" cy="570839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Footer Placeholder 4"/>
          <p:cNvSpPr>
            <a:spLocks noGrp="1"/>
          </p:cNvSpPr>
          <p:nvPr>
            <p:ph type="ftr" sz="quarter" idx="3"/>
          </p:nvPr>
        </p:nvSpPr>
        <p:spPr>
          <a:xfrm>
            <a:off x="64394" y="6593984"/>
            <a:ext cx="2895600" cy="230523"/>
          </a:xfrm>
          <a:prstGeom prst="rect">
            <a:avLst/>
          </a:prstGeom>
        </p:spPr>
        <p:txBody>
          <a:bodyPr vert="horz" lIns="91440" tIns="45720" rIns="91440" bIns="45720" rtlCol="0" anchor="ctr"/>
          <a:lstStyle>
            <a:lvl1pPr algn="l">
              <a:defRPr sz="1100" i="1">
                <a:solidFill>
                  <a:schemeClr val="tx1">
                    <a:tint val="75000"/>
                  </a:schemeClr>
                </a:solidFill>
                <a:latin typeface="Garamond" pitchFamily="18" charset="0"/>
              </a:defRPr>
            </a:lvl1pPr>
          </a:lstStyle>
          <a:p>
            <a:r>
              <a:rPr lang="en-IN" dirty="0"/>
              <a:t>IC IITP</a:t>
            </a:r>
          </a:p>
        </p:txBody>
      </p:sp>
      <p:sp>
        <p:nvSpPr>
          <p:cNvPr id="6" name="Slide Number Placeholder 5"/>
          <p:cNvSpPr>
            <a:spLocks noGrp="1"/>
          </p:cNvSpPr>
          <p:nvPr>
            <p:ph type="sldNum" sz="quarter" idx="4"/>
          </p:nvPr>
        </p:nvSpPr>
        <p:spPr>
          <a:xfrm>
            <a:off x="8486189" y="6581105"/>
            <a:ext cx="599859" cy="264016"/>
          </a:xfrm>
          <a:prstGeom prst="rect">
            <a:avLst/>
          </a:prstGeom>
        </p:spPr>
        <p:txBody>
          <a:bodyPr vert="horz" lIns="91440" tIns="45720" rIns="91440" bIns="45720" rtlCol="0" anchor="ctr"/>
          <a:lstStyle>
            <a:lvl1pPr algn="r">
              <a:defRPr sz="1000" i="1">
                <a:solidFill>
                  <a:schemeClr val="tx1">
                    <a:tint val="75000"/>
                  </a:schemeClr>
                </a:solidFill>
                <a:latin typeface="+mn-lt"/>
              </a:defRPr>
            </a:lvl1pPr>
          </a:lstStyle>
          <a:p>
            <a:fld id="{3E15B5BF-C9B5-47E4-BFBE-47C59535323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000" kern="1200">
          <a:solidFill>
            <a:schemeClr val="tx1"/>
          </a:solidFill>
          <a:latin typeface="Century Gothic"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N" b="1" dirty="0"/>
              <a:t>Format of Business Plan for incubation at TBI, IIT Patna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SECTION 7: Go-to-market plan</a:t>
            </a:r>
          </a:p>
        </p:txBody>
      </p:sp>
      <p:sp>
        <p:nvSpPr>
          <p:cNvPr id="3" name="Content Placeholder 2"/>
          <p:cNvSpPr>
            <a:spLocks noGrp="1"/>
          </p:cNvSpPr>
          <p:nvPr>
            <p:ph idx="1"/>
          </p:nvPr>
        </p:nvSpPr>
        <p:spPr/>
        <p:txBody>
          <a:bodyPr>
            <a:normAutofit/>
          </a:bodyPr>
          <a:lstStyle/>
          <a:p>
            <a:r>
              <a:rPr lang="en-IN" sz="1600" dirty="0"/>
              <a:t>This all about how the business will reach out to the customer. Which distribution channel will you use? Why? Dig deeper on this aspect. Will you own the channel? Will you franchise it? How many layers in the distribution channel? </a:t>
            </a:r>
          </a:p>
          <a:p>
            <a:r>
              <a:rPr lang="en-IN" sz="1600" dirty="0"/>
              <a:t>Get down into more detail of your service layer. If you are selling a hardware device, where will the batteries be available? How will the chargers be available? If the device needs service on a regular basis – who will do it? Will you build a service network yourself? Or will you outsource it to someone? </a:t>
            </a:r>
          </a:p>
          <a:p>
            <a:r>
              <a:rPr lang="en-IN" sz="1600" dirty="0"/>
              <a:t>Which geography will you go after first? What is going to be the profile of your first few customers? How will you sweep the market? What’s the approach here? Define the low-hanging fruit in each geography? How will you find them? What’s the market strategy to reach them? </a:t>
            </a:r>
          </a:p>
          <a:p>
            <a:r>
              <a:rPr lang="en-IN" sz="1600" dirty="0"/>
              <a:t>What about certification requirements of the markets you are going after? </a:t>
            </a:r>
          </a:p>
          <a:p>
            <a:r>
              <a:rPr lang="en-IN" sz="1600" dirty="0"/>
              <a:t>Will you have a software on the device? How will you update the software/ firmware? Would the customer need to come to you? Or will it be live? </a:t>
            </a:r>
          </a:p>
          <a:p>
            <a:r>
              <a:rPr lang="en-IN" sz="1600" dirty="0"/>
              <a:t>Will you have any strategic alliances to help you reach out to the customer? Who would be the likely partners for you?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SECTION 8: Funding requirements </a:t>
            </a:r>
          </a:p>
        </p:txBody>
      </p:sp>
      <p:sp>
        <p:nvSpPr>
          <p:cNvPr id="3" name="Content Placeholder 2"/>
          <p:cNvSpPr>
            <a:spLocks noGrp="1"/>
          </p:cNvSpPr>
          <p:nvPr>
            <p:ph idx="1"/>
          </p:nvPr>
        </p:nvSpPr>
        <p:spPr/>
        <p:txBody>
          <a:bodyPr>
            <a:normAutofit/>
          </a:bodyPr>
          <a:lstStyle/>
          <a:p>
            <a:r>
              <a:rPr lang="en-IN" sz="1600" dirty="0"/>
              <a:t>So, yes, this section is important here even though you are coming for Incubation. Your priority is to develop your product and get the product to shape. But then, you need to have a parallel track of thought running 24x7 about how you will keep this venture afloat. A hardware company/ start-up  always has a requirement capital for various needs. So, you need to keep your eye on that aspect of building this venture always. </a:t>
            </a:r>
          </a:p>
          <a:p>
            <a:r>
              <a:rPr lang="en-IN" sz="1600" dirty="0"/>
              <a:t>Estimate your costs for the two year program first. How much you will need to survive two years in an Incubator. And brainstorm about sources from where that money could come from. Keep that list handy. </a:t>
            </a:r>
          </a:p>
          <a:p>
            <a:r>
              <a:rPr lang="en-IN" sz="1600" dirty="0"/>
              <a:t>There was a section earlier where you listed down components you need and an estimated price for that. This is the section where you bring it in officially and put it down as a breakup. </a:t>
            </a:r>
          </a:p>
          <a:p>
            <a:r>
              <a:rPr lang="en-IN" sz="1600" dirty="0"/>
              <a:t>You will have to think about whether you will raise this money through equity or any other means. As an Incubator, we will provide you access to Investors and angels in order to meet your requirements. So, it is essential we understand your future funding requirements at the admission stage. </a:t>
            </a:r>
          </a:p>
          <a:p>
            <a:r>
              <a:rPr lang="en-IN" sz="1600" dirty="0"/>
              <a:t>Even otherwise, it is useful for you to think in this direction and ensure that the business doesn’t dry out of funds.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SECTION 9: Capital structure</a:t>
            </a:r>
          </a:p>
        </p:txBody>
      </p:sp>
      <p:sp>
        <p:nvSpPr>
          <p:cNvPr id="3" name="Content Placeholder 2"/>
          <p:cNvSpPr>
            <a:spLocks noGrp="1"/>
          </p:cNvSpPr>
          <p:nvPr>
            <p:ph idx="1"/>
          </p:nvPr>
        </p:nvSpPr>
        <p:spPr/>
        <p:txBody>
          <a:bodyPr/>
          <a:lstStyle/>
          <a:p>
            <a:r>
              <a:rPr lang="en-IN" sz="1600" dirty="0"/>
              <a:t>You maybe applying for admission to TBI IITP as individuals. But according to our process, within 4 months of your successful admission into the Incubator you need to form a Private Limited company. So, you need to think about your capital structure. It’s just a table. Nothing major. The term might sound serious. Here’s how it typically looks: </a:t>
            </a:r>
          </a:p>
          <a:p>
            <a:endParaRPr lang="en-IN" sz="1600" dirty="0"/>
          </a:p>
          <a:p>
            <a:endParaRPr lang="en-IN" sz="1600" dirty="0"/>
          </a:p>
          <a:p>
            <a:endParaRPr lang="en-IN" sz="1600" dirty="0"/>
          </a:p>
          <a:p>
            <a:endParaRPr lang="en-IN" sz="1600" dirty="0"/>
          </a:p>
          <a:p>
            <a:endParaRPr lang="en-IN" sz="1600" dirty="0"/>
          </a:p>
          <a:p>
            <a:endParaRPr lang="en-IN" sz="1600" dirty="0"/>
          </a:p>
          <a:p>
            <a:pPr algn="just"/>
            <a:r>
              <a:rPr lang="en-IN" sz="1600" dirty="0"/>
              <a:t>At a </a:t>
            </a:r>
            <a:r>
              <a:rPr lang="en-IN" sz="1600" dirty="0" err="1"/>
              <a:t>startup</a:t>
            </a:r>
            <a:r>
              <a:rPr lang="en-IN" sz="1600" dirty="0"/>
              <a:t> level this is all you need to know about capital structure. Being a hardware-focussed company, you will have much more complicated structure because you will try and access all forms of available funds in all kinds of complicated structures. Some of these forms of funds will find their way into the capital structure. For example, if you raise money through a VC, they will invest through an instrument called Convertible preference shares which are redeemable at their option which behaves as debt as long as it sits in your company. And at the moment of exit, it converts itself into equity and they make money as equity investors. Well, you didn’t understand that, did you? It’s okay. Leave it for now. We shall cross that bridge together when we come to that. For now, think about who will hold how much share in the company. That must be easy!     </a:t>
            </a:r>
          </a:p>
          <a:p>
            <a:pPr>
              <a:buNone/>
            </a:pPr>
            <a:endParaRPr lang="en-IN" dirty="0"/>
          </a:p>
        </p:txBody>
      </p:sp>
      <p:graphicFrame>
        <p:nvGraphicFramePr>
          <p:cNvPr id="6" name="Table 5"/>
          <p:cNvGraphicFramePr>
            <a:graphicFrameLocks noGrp="1"/>
          </p:cNvGraphicFramePr>
          <p:nvPr>
            <p:extLst>
              <p:ext uri="{D42A27DB-BD31-4B8C-83A1-F6EECF244321}">
                <p14:modId xmlns:p14="http://schemas.microsoft.com/office/powerpoint/2010/main" val="2045499145"/>
              </p:ext>
            </p:extLst>
          </p:nvPr>
        </p:nvGraphicFramePr>
        <p:xfrm>
          <a:off x="1600200" y="1752600"/>
          <a:ext cx="4560342" cy="1483360"/>
        </p:xfrm>
        <a:graphic>
          <a:graphicData uri="http://schemas.openxmlformats.org/drawingml/2006/table">
            <a:tbl>
              <a:tblPr firstRow="1" lastRow="1" bandRow="1">
                <a:tableStyleId>{0505E3EF-67EA-436B-97B2-0124C06EBD24}</a:tableStyleId>
              </a:tblPr>
              <a:tblGrid>
                <a:gridCol w="1491386">
                  <a:extLst>
                    <a:ext uri="{9D8B030D-6E8A-4147-A177-3AD203B41FA5}">
                      <a16:colId xmlns="" xmlns:a16="http://schemas.microsoft.com/office/drawing/2014/main" val="20000"/>
                    </a:ext>
                  </a:extLst>
                </a:gridCol>
                <a:gridCol w="1657541">
                  <a:extLst>
                    <a:ext uri="{9D8B030D-6E8A-4147-A177-3AD203B41FA5}">
                      <a16:colId xmlns="" xmlns:a16="http://schemas.microsoft.com/office/drawing/2014/main" val="20001"/>
                    </a:ext>
                  </a:extLst>
                </a:gridCol>
                <a:gridCol w="1411415">
                  <a:extLst>
                    <a:ext uri="{9D8B030D-6E8A-4147-A177-3AD203B41FA5}">
                      <a16:colId xmlns="" xmlns:a16="http://schemas.microsoft.com/office/drawing/2014/main" val="20002"/>
                    </a:ext>
                  </a:extLst>
                </a:gridCol>
              </a:tblGrid>
              <a:tr h="370840">
                <a:tc>
                  <a:txBody>
                    <a:bodyPr/>
                    <a:lstStyle/>
                    <a:p>
                      <a:r>
                        <a:rPr lang="en-IN" sz="1200" dirty="0"/>
                        <a:t>Shareholder</a:t>
                      </a:r>
                    </a:p>
                  </a:txBody>
                  <a:tcPr/>
                </a:tc>
                <a:tc>
                  <a:txBody>
                    <a:bodyPr/>
                    <a:lstStyle/>
                    <a:p>
                      <a:r>
                        <a:rPr lang="en-IN" sz="1200" dirty="0"/>
                        <a:t>Number of shares held</a:t>
                      </a:r>
                    </a:p>
                  </a:txBody>
                  <a:tcPr/>
                </a:tc>
                <a:tc>
                  <a:txBody>
                    <a:bodyPr/>
                    <a:lstStyle/>
                    <a:p>
                      <a:r>
                        <a:rPr lang="en-IN" sz="1200" dirty="0"/>
                        <a:t>%age shareholding</a:t>
                      </a:r>
                    </a:p>
                  </a:txBody>
                  <a:tcPr/>
                </a:tc>
                <a:extLst>
                  <a:ext uri="{0D108BD9-81ED-4DB2-BD59-A6C34878D82A}">
                    <a16:rowId xmlns="" xmlns:a16="http://schemas.microsoft.com/office/drawing/2014/main" val="10000"/>
                  </a:ext>
                </a:extLst>
              </a:tr>
              <a:tr h="370840">
                <a:tc>
                  <a:txBody>
                    <a:bodyPr/>
                    <a:lstStyle/>
                    <a:p>
                      <a:r>
                        <a:rPr lang="en-IN" sz="1200" dirty="0"/>
                        <a:t>Shareholder1</a:t>
                      </a:r>
                    </a:p>
                  </a:txBody>
                  <a:tcPr/>
                </a:tc>
                <a:tc>
                  <a:txBody>
                    <a:bodyPr/>
                    <a:lstStyle/>
                    <a:p>
                      <a:pPr algn="r"/>
                      <a:r>
                        <a:rPr lang="en-IN" sz="1200" dirty="0"/>
                        <a:t>500</a:t>
                      </a:r>
                    </a:p>
                  </a:txBody>
                  <a:tcPr/>
                </a:tc>
                <a:tc>
                  <a:txBody>
                    <a:bodyPr/>
                    <a:lstStyle/>
                    <a:p>
                      <a:pPr algn="r"/>
                      <a:r>
                        <a:rPr lang="en-IN" sz="1200" dirty="0"/>
                        <a:t>50%</a:t>
                      </a:r>
                    </a:p>
                  </a:txBody>
                  <a:tcPr/>
                </a:tc>
                <a:extLst>
                  <a:ext uri="{0D108BD9-81ED-4DB2-BD59-A6C34878D82A}">
                    <a16:rowId xmlns="" xmlns:a16="http://schemas.microsoft.com/office/drawing/2014/main" val="10001"/>
                  </a:ext>
                </a:extLst>
              </a:tr>
              <a:tr h="370840">
                <a:tc>
                  <a:txBody>
                    <a:bodyPr/>
                    <a:lstStyle/>
                    <a:p>
                      <a:r>
                        <a:rPr lang="en-IN" sz="1200" dirty="0"/>
                        <a:t>Shareholder2</a:t>
                      </a:r>
                    </a:p>
                  </a:txBody>
                  <a:tcPr/>
                </a:tc>
                <a:tc>
                  <a:txBody>
                    <a:bodyPr/>
                    <a:lstStyle/>
                    <a:p>
                      <a:pPr algn="r"/>
                      <a:r>
                        <a:rPr lang="en-IN" sz="1200" dirty="0"/>
                        <a:t>500</a:t>
                      </a:r>
                    </a:p>
                  </a:txBody>
                  <a:tcPr/>
                </a:tc>
                <a:tc>
                  <a:txBody>
                    <a:bodyPr/>
                    <a:lstStyle/>
                    <a:p>
                      <a:pPr algn="r"/>
                      <a:r>
                        <a:rPr lang="en-IN" sz="1200" dirty="0"/>
                        <a:t>50%</a:t>
                      </a:r>
                    </a:p>
                  </a:txBody>
                  <a:tcPr/>
                </a:tc>
                <a:extLst>
                  <a:ext uri="{0D108BD9-81ED-4DB2-BD59-A6C34878D82A}">
                    <a16:rowId xmlns="" xmlns:a16="http://schemas.microsoft.com/office/drawing/2014/main" val="10002"/>
                  </a:ext>
                </a:extLst>
              </a:tr>
              <a:tr h="370840">
                <a:tc>
                  <a:txBody>
                    <a:bodyPr/>
                    <a:lstStyle/>
                    <a:p>
                      <a:r>
                        <a:rPr lang="en-IN" sz="1200" dirty="0"/>
                        <a:t>TOTAL</a:t>
                      </a:r>
                    </a:p>
                  </a:txBody>
                  <a:tcPr/>
                </a:tc>
                <a:tc>
                  <a:txBody>
                    <a:bodyPr/>
                    <a:lstStyle/>
                    <a:p>
                      <a:pPr algn="r"/>
                      <a:r>
                        <a:rPr lang="en-IN" sz="1200" dirty="0"/>
                        <a:t>1,000</a:t>
                      </a:r>
                    </a:p>
                  </a:txBody>
                  <a:tcPr/>
                </a:tc>
                <a:tc>
                  <a:txBody>
                    <a:bodyPr/>
                    <a:lstStyle/>
                    <a:p>
                      <a:pPr algn="r"/>
                      <a:r>
                        <a:rPr lang="en-IN" sz="1200" dirty="0"/>
                        <a:t>100%</a:t>
                      </a:r>
                    </a:p>
                  </a:txBody>
                  <a:tcPr/>
                </a:tc>
                <a:extLst>
                  <a:ext uri="{0D108BD9-81ED-4DB2-BD59-A6C34878D82A}">
                    <a16:rowId xmlns="" xmlns:a16="http://schemas.microsoft.com/office/drawing/2014/main" val="1000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SECTION 10:  Risk Analysis and projected financials </a:t>
            </a:r>
          </a:p>
        </p:txBody>
      </p:sp>
      <p:sp>
        <p:nvSpPr>
          <p:cNvPr id="3" name="Content Placeholder 2"/>
          <p:cNvSpPr>
            <a:spLocks noGrp="1"/>
          </p:cNvSpPr>
          <p:nvPr>
            <p:ph idx="1"/>
          </p:nvPr>
        </p:nvSpPr>
        <p:spPr/>
        <p:txBody>
          <a:bodyPr>
            <a:normAutofit/>
          </a:bodyPr>
          <a:lstStyle/>
          <a:p>
            <a:pPr algn="just"/>
            <a:r>
              <a:rPr lang="en-IN" sz="1600" dirty="0"/>
              <a:t>What are the various risks associated with your product/ team/ company/ business model? Analyse them and discuss the top two risks in this section. Sometimes, there could be Government rules and regulations that could be required. Else, there could be distributor reliability. Every option you choose in the process of putting this company together, there will be risks and associated returns. Elucidate the risks. Prioritise the top two risks. And mention them and discuss those risks. </a:t>
            </a:r>
          </a:p>
          <a:p>
            <a:pPr marL="0" indent="0" algn="just">
              <a:buNone/>
            </a:pPr>
            <a:endParaRPr lang="en-IN" sz="1600" dirty="0"/>
          </a:p>
          <a:p>
            <a:pPr algn="just"/>
            <a:r>
              <a:rPr lang="en-IN" sz="1600" dirty="0"/>
              <a:t>Financial projections. Do a P&amp;L/ cash flow for the first 12-18 months of your revenue generation phase. For the TBI IITP application, you need not do a very detailed one. But at the same time, it should not be a very  brief and worthless exercise. You must have put some thought into how you will be making revenue. And the associated costs should be properly thought through. If you are aiming at raising VC funds sometime in the future, this exercise it quite important to be done right at the beginning itself. The more you understand your company from the numbers perspective, the more you will know which areas to focus on during the operations of the company at various levels of scale of the company.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pPr algn="ctr"/>
            <a:r>
              <a:rPr lang="en-IN" b="1" dirty="0"/>
              <a:t>That’s it. If you feel like adding more, please do. But10 pages only!  </a:t>
            </a:r>
          </a:p>
        </p:txBody>
      </p:sp>
      <p:sp>
        <p:nvSpPr>
          <p:cNvPr id="8" name="TextBox 7"/>
          <p:cNvSpPr txBox="1"/>
          <p:nvPr/>
        </p:nvSpPr>
        <p:spPr>
          <a:xfrm>
            <a:off x="0" y="5440220"/>
            <a:ext cx="9144000" cy="830997"/>
          </a:xfrm>
          <a:prstGeom prst="rect">
            <a:avLst/>
          </a:prstGeom>
          <a:noFill/>
        </p:spPr>
        <p:txBody>
          <a:bodyPr wrap="square" rtlCol="0">
            <a:spAutoFit/>
          </a:bodyPr>
          <a:lstStyle/>
          <a:p>
            <a:pPr algn="ctr"/>
            <a:r>
              <a:rPr lang="en-IN" sz="1600" i="1" dirty="0">
                <a:latin typeface="Franklin Gothic Book" pitchFamily="34" charset="0"/>
              </a:rPr>
              <a:t>Please submit your business plans </a:t>
            </a:r>
            <a:r>
              <a:rPr lang="en-IN" sz="1600" b="1" i="1" u="sng" dirty="0">
                <a:latin typeface="Franklin Gothic Book" pitchFamily="34" charset="0"/>
              </a:rPr>
              <a:t>based</a:t>
            </a:r>
            <a:r>
              <a:rPr lang="en-IN" sz="1600" i="1" dirty="0">
                <a:latin typeface="Franklin Gothic Book" pitchFamily="34" charset="0"/>
              </a:rPr>
              <a:t> on this format. If you have a better format, please use it. </a:t>
            </a:r>
          </a:p>
          <a:p>
            <a:pPr algn="ctr"/>
            <a:r>
              <a:rPr lang="en-IN" sz="1600" i="1" dirty="0">
                <a:latin typeface="Franklin Gothic Book" pitchFamily="34" charset="0"/>
              </a:rPr>
              <a:t>. This maybe used as a guideline for writing a business plan. </a:t>
            </a:r>
          </a:p>
          <a:p>
            <a:pPr algn="ctr"/>
            <a:r>
              <a:rPr lang="en-IN" sz="1600" i="1" u="sng" dirty="0">
                <a:latin typeface="Franklin Gothic Book" pitchFamily="34" charset="0"/>
              </a:rPr>
              <a:t>Only the table in the first slide is compulsory</a:t>
            </a:r>
          </a:p>
        </p:txBody>
      </p:sp>
      <p:sp>
        <p:nvSpPr>
          <p:cNvPr id="9" name="TextBox 8"/>
          <p:cNvSpPr txBox="1"/>
          <p:nvPr/>
        </p:nvSpPr>
        <p:spPr>
          <a:xfrm>
            <a:off x="433208" y="5098308"/>
            <a:ext cx="8280920" cy="3385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IN" sz="1600" i="1" dirty="0">
                <a:latin typeface="Franklin Gothic Book" pitchFamily="34" charset="0"/>
              </a:rPr>
              <a:t>Please send your business plans to </a:t>
            </a:r>
            <a:r>
              <a:rPr lang="en-IN" sz="1600" b="1" i="1" dirty="0" smtClean="0">
                <a:latin typeface="Franklin Gothic Book" pitchFamily="34" charset="0"/>
              </a:rPr>
              <a:t>Info_tbi@iitp.ac.in</a:t>
            </a:r>
            <a:endParaRPr lang="en-IN" sz="1600" b="1" i="1" dirty="0">
              <a:latin typeface="Franklin Gothic Boo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Snapshot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116552"/>
              </p:ext>
            </p:extLst>
          </p:nvPr>
        </p:nvGraphicFramePr>
        <p:xfrm>
          <a:off x="457200" y="600168"/>
          <a:ext cx="8229600" cy="5476156"/>
        </p:xfrm>
        <a:graphic>
          <a:graphicData uri="http://schemas.openxmlformats.org/drawingml/2006/table">
            <a:tbl>
              <a:tblPr firstCol="1" bandRow="1">
                <a:effectLst/>
                <a:tableStyleId>{C083E6E3-FA7D-4D7B-A595-EF9225AFEA82}</a:tableStyleId>
              </a:tblPr>
              <a:tblGrid>
                <a:gridCol w="1846548">
                  <a:extLst>
                    <a:ext uri="{9D8B030D-6E8A-4147-A177-3AD203B41FA5}">
                      <a16:colId xmlns="" xmlns:a16="http://schemas.microsoft.com/office/drawing/2014/main" val="20000"/>
                    </a:ext>
                  </a:extLst>
                </a:gridCol>
                <a:gridCol w="216024">
                  <a:extLst>
                    <a:ext uri="{9D8B030D-6E8A-4147-A177-3AD203B41FA5}">
                      <a16:colId xmlns="" xmlns:a16="http://schemas.microsoft.com/office/drawing/2014/main" val="20001"/>
                    </a:ext>
                  </a:extLst>
                </a:gridCol>
                <a:gridCol w="6167028">
                  <a:extLst>
                    <a:ext uri="{9D8B030D-6E8A-4147-A177-3AD203B41FA5}">
                      <a16:colId xmlns="" xmlns:a16="http://schemas.microsoft.com/office/drawing/2014/main" val="20002"/>
                    </a:ext>
                  </a:extLst>
                </a:gridCol>
              </a:tblGrid>
              <a:tr h="657716">
                <a:tc>
                  <a:txBody>
                    <a:bodyPr/>
                    <a:lstStyle/>
                    <a:p>
                      <a:pPr>
                        <a:lnSpc>
                          <a:spcPct val="150000"/>
                        </a:lnSpc>
                        <a:spcBef>
                          <a:spcPts val="600"/>
                        </a:spcBef>
                        <a:spcAft>
                          <a:spcPts val="600"/>
                        </a:spcAft>
                      </a:pPr>
                      <a:r>
                        <a:rPr lang="en-IN" sz="1600" b="1" cap="small" baseline="0" dirty="0">
                          <a:effectLst/>
                          <a:latin typeface="Arial" pitchFamily="34" charset="0"/>
                          <a:cs typeface="Arial" pitchFamily="34" charset="0"/>
                        </a:rPr>
                        <a:t>Name of the applicant</a:t>
                      </a:r>
                      <a:endParaRPr lang="en-IN" sz="1600" b="1" cap="small" baseline="0" dirty="0">
                        <a:solidFill>
                          <a:srgbClr val="000000"/>
                        </a:solidFill>
                        <a:effectLst/>
                        <a:latin typeface="Arial" pitchFamily="34" charset="0"/>
                        <a:ea typeface="Calibri"/>
                        <a:cs typeface="Arial" pitchFamily="34" charset="0"/>
                      </a:endParaRPr>
                    </a:p>
                  </a:txBody>
                  <a:tcPr marL="68580" marR="68580" marT="0" marB="0" anchor="ctr"/>
                </a:tc>
                <a:tc>
                  <a:txBody>
                    <a:bodyPr/>
                    <a:lstStyle/>
                    <a:p>
                      <a:pPr algn="ctr">
                        <a:lnSpc>
                          <a:spcPct val="150000"/>
                        </a:lnSpc>
                        <a:spcBef>
                          <a:spcPts val="600"/>
                        </a:spcBef>
                        <a:spcAft>
                          <a:spcPts val="600"/>
                        </a:spcAft>
                      </a:pPr>
                      <a:r>
                        <a:rPr lang="en-IN" sz="1400" b="1" cap="none" baseline="0" dirty="0">
                          <a:solidFill>
                            <a:srgbClr val="000000"/>
                          </a:solidFill>
                          <a:effectLst/>
                          <a:latin typeface="Arial" pitchFamily="34" charset="0"/>
                          <a:ea typeface="Calibri"/>
                          <a:cs typeface="Arial" pitchFamily="34" charset="0"/>
                        </a:rPr>
                        <a:t>:</a:t>
                      </a:r>
                    </a:p>
                  </a:txBody>
                  <a:tcPr marL="68580" marR="68580" marT="0" marB="0" anchor="ctr"/>
                </a:tc>
                <a:tc>
                  <a:txBody>
                    <a:bodyPr/>
                    <a:lstStyle/>
                    <a:p>
                      <a:pPr>
                        <a:lnSpc>
                          <a:spcPct val="150000"/>
                        </a:lnSpc>
                        <a:spcBef>
                          <a:spcPts val="600"/>
                        </a:spcBef>
                        <a:spcAft>
                          <a:spcPts val="600"/>
                        </a:spcAft>
                      </a:pPr>
                      <a:r>
                        <a:rPr lang="en-IN" sz="1400" b="1" i="1" cap="none" baseline="0" dirty="0">
                          <a:effectLst/>
                          <a:latin typeface="Arial" pitchFamily="34" charset="0"/>
                          <a:cs typeface="Arial" pitchFamily="34" charset="0"/>
                        </a:rPr>
                        <a:t>Name of the company or person/ persons applying for incubation</a:t>
                      </a:r>
                      <a:endParaRPr lang="en-IN" sz="1400" b="1" i="1" cap="none" baseline="0" dirty="0">
                        <a:solidFill>
                          <a:srgbClr val="000000"/>
                        </a:solidFill>
                        <a:effectLst/>
                        <a:latin typeface="Arial" pitchFamily="34" charset="0"/>
                        <a:ea typeface="Calibri"/>
                        <a:cs typeface="Arial" pitchFamily="34" charset="0"/>
                      </a:endParaRPr>
                    </a:p>
                  </a:txBody>
                  <a:tcPr marL="68580" marR="68580" marT="0" marB="0" anchor="ctr"/>
                </a:tc>
                <a:extLst>
                  <a:ext uri="{0D108BD9-81ED-4DB2-BD59-A6C34878D82A}">
                    <a16:rowId xmlns="" xmlns:a16="http://schemas.microsoft.com/office/drawing/2014/main" val="10000"/>
                  </a:ext>
                </a:extLst>
              </a:tr>
              <a:tr h="520202">
                <a:tc>
                  <a:txBody>
                    <a:bodyPr/>
                    <a:lstStyle/>
                    <a:p>
                      <a:pPr>
                        <a:lnSpc>
                          <a:spcPct val="150000"/>
                        </a:lnSpc>
                        <a:spcBef>
                          <a:spcPts val="600"/>
                        </a:spcBef>
                        <a:spcAft>
                          <a:spcPts val="600"/>
                        </a:spcAft>
                      </a:pPr>
                      <a:r>
                        <a:rPr lang="en-IN" sz="1600" b="1" cap="small" baseline="0" dirty="0">
                          <a:effectLst/>
                          <a:latin typeface="Arial" pitchFamily="34" charset="0"/>
                          <a:cs typeface="Arial" pitchFamily="34" charset="0"/>
                        </a:rPr>
                        <a:t>Mobile Number</a:t>
                      </a:r>
                      <a:endParaRPr lang="en-IN" sz="1600" b="1" cap="small" baseline="0" dirty="0">
                        <a:solidFill>
                          <a:srgbClr val="000000"/>
                        </a:solidFill>
                        <a:effectLst/>
                        <a:latin typeface="Arial" pitchFamily="34" charset="0"/>
                        <a:ea typeface="Calibri"/>
                        <a:cs typeface="Arial" pitchFamily="34" charset="0"/>
                      </a:endParaRPr>
                    </a:p>
                  </a:txBody>
                  <a:tcPr marL="68580" marR="68580" marT="0" marB="0" anchor="ctr"/>
                </a:tc>
                <a:tc>
                  <a:txBody>
                    <a:bodyPr/>
                    <a:lstStyle/>
                    <a:p>
                      <a:pPr algn="ctr">
                        <a:lnSpc>
                          <a:spcPct val="150000"/>
                        </a:lnSpc>
                        <a:spcBef>
                          <a:spcPts val="600"/>
                        </a:spcBef>
                        <a:spcAft>
                          <a:spcPts val="600"/>
                        </a:spcAft>
                      </a:pPr>
                      <a:r>
                        <a:rPr lang="en-IN" sz="1400" b="1" cap="none" baseline="0" dirty="0">
                          <a:solidFill>
                            <a:srgbClr val="000000"/>
                          </a:solidFill>
                          <a:effectLst/>
                          <a:latin typeface="Arial" pitchFamily="34" charset="0"/>
                          <a:ea typeface="Calibri"/>
                          <a:cs typeface="Arial" pitchFamily="34" charset="0"/>
                        </a:rPr>
                        <a:t>:</a:t>
                      </a:r>
                    </a:p>
                  </a:txBody>
                  <a:tcPr marL="68580" marR="68580" marT="0" marB="0" anchor="ctr"/>
                </a:tc>
                <a:tc>
                  <a:txBody>
                    <a:bodyPr/>
                    <a:lstStyle/>
                    <a:p>
                      <a:pPr>
                        <a:lnSpc>
                          <a:spcPct val="150000"/>
                        </a:lnSpc>
                        <a:spcBef>
                          <a:spcPts val="600"/>
                        </a:spcBef>
                        <a:spcAft>
                          <a:spcPts val="600"/>
                        </a:spcAft>
                      </a:pPr>
                      <a:r>
                        <a:rPr lang="en-IN" sz="1400" b="1" i="1" cap="none" baseline="0" dirty="0">
                          <a:effectLst/>
                          <a:latin typeface="Arial" pitchFamily="34" charset="0"/>
                          <a:cs typeface="Arial" pitchFamily="34" charset="0"/>
                        </a:rPr>
                        <a:t>Ten digit mobile number</a:t>
                      </a:r>
                      <a:endParaRPr lang="en-IN" sz="1400" b="1" i="1" cap="none" baseline="0" dirty="0">
                        <a:solidFill>
                          <a:srgbClr val="000000"/>
                        </a:solidFill>
                        <a:effectLst/>
                        <a:latin typeface="Arial" pitchFamily="34" charset="0"/>
                        <a:ea typeface="Calibri"/>
                        <a:cs typeface="Arial" pitchFamily="34" charset="0"/>
                      </a:endParaRPr>
                    </a:p>
                  </a:txBody>
                  <a:tcPr marL="68580" marR="68580" marT="0" marB="0" anchor="ctr"/>
                </a:tc>
                <a:extLst>
                  <a:ext uri="{0D108BD9-81ED-4DB2-BD59-A6C34878D82A}">
                    <a16:rowId xmlns="" xmlns:a16="http://schemas.microsoft.com/office/drawing/2014/main" val="10001"/>
                  </a:ext>
                </a:extLst>
              </a:tr>
              <a:tr h="722136">
                <a:tc>
                  <a:txBody>
                    <a:bodyPr/>
                    <a:lstStyle/>
                    <a:p>
                      <a:pPr>
                        <a:lnSpc>
                          <a:spcPct val="150000"/>
                        </a:lnSpc>
                        <a:spcBef>
                          <a:spcPts val="600"/>
                        </a:spcBef>
                        <a:spcAft>
                          <a:spcPts val="600"/>
                        </a:spcAft>
                      </a:pPr>
                      <a:r>
                        <a:rPr lang="en-IN" sz="1600" b="1" cap="small" baseline="0" dirty="0">
                          <a:effectLst/>
                          <a:latin typeface="Arial" pitchFamily="34" charset="0"/>
                          <a:cs typeface="Arial" pitchFamily="34" charset="0"/>
                        </a:rPr>
                        <a:t>E-mail address</a:t>
                      </a:r>
                      <a:endParaRPr lang="en-IN" sz="1600" b="1" cap="small" baseline="0" dirty="0">
                        <a:solidFill>
                          <a:srgbClr val="000000"/>
                        </a:solidFill>
                        <a:effectLst/>
                        <a:latin typeface="Arial" pitchFamily="34" charset="0"/>
                        <a:ea typeface="Calibri"/>
                        <a:cs typeface="Arial" pitchFamily="34" charset="0"/>
                      </a:endParaRPr>
                    </a:p>
                  </a:txBody>
                  <a:tcPr marL="68580" marR="68580" marT="0" marB="0" anchor="ctr"/>
                </a:tc>
                <a:tc>
                  <a:txBody>
                    <a:bodyPr/>
                    <a:lstStyle/>
                    <a:p>
                      <a:pPr algn="ctr">
                        <a:lnSpc>
                          <a:spcPct val="150000"/>
                        </a:lnSpc>
                        <a:spcBef>
                          <a:spcPts val="600"/>
                        </a:spcBef>
                        <a:spcAft>
                          <a:spcPts val="600"/>
                        </a:spcAft>
                      </a:pPr>
                      <a:r>
                        <a:rPr lang="en-IN" sz="1400" b="1" cap="none" baseline="0" dirty="0">
                          <a:solidFill>
                            <a:srgbClr val="000000"/>
                          </a:solidFill>
                          <a:effectLst/>
                          <a:latin typeface="Arial" pitchFamily="34" charset="0"/>
                          <a:ea typeface="Calibri"/>
                          <a:cs typeface="Arial" pitchFamily="34" charset="0"/>
                        </a:rPr>
                        <a:t>:</a:t>
                      </a:r>
                    </a:p>
                  </a:txBody>
                  <a:tcPr marL="68580" marR="68580" marT="0" marB="0" anchor="ctr"/>
                </a:tc>
                <a:tc>
                  <a:txBody>
                    <a:bodyPr/>
                    <a:lstStyle/>
                    <a:p>
                      <a:pPr>
                        <a:lnSpc>
                          <a:spcPct val="150000"/>
                        </a:lnSpc>
                        <a:spcBef>
                          <a:spcPts val="600"/>
                        </a:spcBef>
                        <a:spcAft>
                          <a:spcPts val="600"/>
                        </a:spcAft>
                      </a:pPr>
                      <a:r>
                        <a:rPr lang="en-IN" sz="1400" b="1" i="1" cap="none" baseline="0" dirty="0">
                          <a:effectLst/>
                          <a:latin typeface="Arial" pitchFamily="34" charset="0"/>
                          <a:cs typeface="Arial" pitchFamily="34" charset="0"/>
                        </a:rPr>
                        <a:t>Please provide a frequently used email address. You will receive further communication on this email address. </a:t>
                      </a:r>
                      <a:endParaRPr lang="en-IN" sz="1400" b="1" i="1" cap="none" baseline="0" dirty="0">
                        <a:solidFill>
                          <a:srgbClr val="000000"/>
                        </a:solidFill>
                        <a:effectLst/>
                        <a:latin typeface="Arial" pitchFamily="34" charset="0"/>
                        <a:ea typeface="Calibri"/>
                        <a:cs typeface="Arial" pitchFamily="34" charset="0"/>
                      </a:endParaRPr>
                    </a:p>
                  </a:txBody>
                  <a:tcPr marL="68580" marR="68580" marT="0" marB="0" anchor="ctr"/>
                </a:tc>
                <a:extLst>
                  <a:ext uri="{0D108BD9-81ED-4DB2-BD59-A6C34878D82A}">
                    <a16:rowId xmlns="" xmlns:a16="http://schemas.microsoft.com/office/drawing/2014/main" val="10002"/>
                  </a:ext>
                </a:extLst>
              </a:tr>
              <a:tr h="520202">
                <a:tc>
                  <a:txBody>
                    <a:bodyPr/>
                    <a:lstStyle/>
                    <a:p>
                      <a:pPr>
                        <a:lnSpc>
                          <a:spcPct val="150000"/>
                        </a:lnSpc>
                        <a:spcBef>
                          <a:spcPts val="600"/>
                        </a:spcBef>
                        <a:spcAft>
                          <a:spcPts val="600"/>
                        </a:spcAft>
                      </a:pPr>
                      <a:r>
                        <a:rPr lang="en-IN" sz="1600" b="1" cap="small" baseline="0" dirty="0">
                          <a:effectLst/>
                          <a:latin typeface="Arial" pitchFamily="34" charset="0"/>
                          <a:cs typeface="Arial" pitchFamily="34" charset="0"/>
                        </a:rPr>
                        <a:t>City</a:t>
                      </a:r>
                      <a:endParaRPr lang="en-IN" sz="1600" b="1" cap="small" baseline="0" dirty="0">
                        <a:solidFill>
                          <a:srgbClr val="000000"/>
                        </a:solidFill>
                        <a:effectLst/>
                        <a:latin typeface="Arial" pitchFamily="34" charset="0"/>
                        <a:ea typeface="Calibri"/>
                        <a:cs typeface="Arial" pitchFamily="34" charset="0"/>
                      </a:endParaRPr>
                    </a:p>
                  </a:txBody>
                  <a:tcPr marL="68580" marR="68580" marT="0" marB="0" anchor="ctr"/>
                </a:tc>
                <a:tc>
                  <a:txBody>
                    <a:bodyPr/>
                    <a:lstStyle/>
                    <a:p>
                      <a:pPr algn="ctr">
                        <a:lnSpc>
                          <a:spcPct val="150000"/>
                        </a:lnSpc>
                        <a:spcBef>
                          <a:spcPts val="600"/>
                        </a:spcBef>
                        <a:spcAft>
                          <a:spcPts val="600"/>
                        </a:spcAft>
                      </a:pPr>
                      <a:r>
                        <a:rPr lang="en-IN" sz="1400" b="1" cap="none" baseline="0" dirty="0">
                          <a:solidFill>
                            <a:srgbClr val="000000"/>
                          </a:solidFill>
                          <a:effectLst/>
                          <a:latin typeface="Arial" pitchFamily="34" charset="0"/>
                          <a:ea typeface="Calibri"/>
                          <a:cs typeface="Arial" pitchFamily="34" charset="0"/>
                        </a:rPr>
                        <a:t>:</a:t>
                      </a:r>
                    </a:p>
                  </a:txBody>
                  <a:tcPr marL="68580" marR="68580" marT="0" marB="0" anchor="ctr"/>
                </a:tc>
                <a:tc>
                  <a:txBody>
                    <a:bodyPr/>
                    <a:lstStyle/>
                    <a:p>
                      <a:pPr>
                        <a:lnSpc>
                          <a:spcPct val="150000"/>
                        </a:lnSpc>
                        <a:spcBef>
                          <a:spcPts val="600"/>
                        </a:spcBef>
                        <a:spcAft>
                          <a:spcPts val="600"/>
                        </a:spcAft>
                      </a:pPr>
                      <a:r>
                        <a:rPr lang="en-IN" sz="1400" b="1" i="1" cap="none" baseline="0" dirty="0">
                          <a:effectLst/>
                          <a:latin typeface="Arial" pitchFamily="34" charset="0"/>
                          <a:cs typeface="Arial" pitchFamily="34" charset="0"/>
                        </a:rPr>
                        <a:t>Write the city/town from which you are applying</a:t>
                      </a:r>
                      <a:endParaRPr lang="en-IN" sz="1400" b="1" i="1" cap="none" baseline="0" dirty="0">
                        <a:solidFill>
                          <a:srgbClr val="000000"/>
                        </a:solidFill>
                        <a:effectLst/>
                        <a:latin typeface="Arial" pitchFamily="34" charset="0"/>
                        <a:ea typeface="Calibri"/>
                        <a:cs typeface="Arial" pitchFamily="34" charset="0"/>
                      </a:endParaRPr>
                    </a:p>
                  </a:txBody>
                  <a:tcPr marL="68580" marR="68580" marT="0" marB="0" anchor="ctr"/>
                </a:tc>
                <a:extLst>
                  <a:ext uri="{0D108BD9-81ED-4DB2-BD59-A6C34878D82A}">
                    <a16:rowId xmlns="" xmlns:a16="http://schemas.microsoft.com/office/drawing/2014/main" val="10003"/>
                  </a:ext>
                </a:extLst>
              </a:tr>
              <a:tr h="520202">
                <a:tc>
                  <a:txBody>
                    <a:bodyPr/>
                    <a:lstStyle/>
                    <a:p>
                      <a:pPr>
                        <a:lnSpc>
                          <a:spcPct val="150000"/>
                        </a:lnSpc>
                        <a:spcBef>
                          <a:spcPts val="600"/>
                        </a:spcBef>
                        <a:spcAft>
                          <a:spcPts val="600"/>
                        </a:spcAft>
                      </a:pPr>
                      <a:r>
                        <a:rPr lang="en-IN" sz="1600" b="1" cap="small" baseline="0" dirty="0">
                          <a:effectLst/>
                          <a:latin typeface="Arial" pitchFamily="34" charset="0"/>
                          <a:cs typeface="Arial" pitchFamily="34" charset="0"/>
                        </a:rPr>
                        <a:t>Date of application</a:t>
                      </a:r>
                      <a:endParaRPr lang="en-IN" sz="1600" b="1" cap="small" baseline="0" dirty="0">
                        <a:solidFill>
                          <a:srgbClr val="000000"/>
                        </a:solidFill>
                        <a:effectLst/>
                        <a:latin typeface="Arial" pitchFamily="34" charset="0"/>
                        <a:ea typeface="Calibri"/>
                        <a:cs typeface="Arial" pitchFamily="34" charset="0"/>
                      </a:endParaRPr>
                    </a:p>
                  </a:txBody>
                  <a:tcPr marL="68580" marR="68580" marT="0" marB="0" anchor="ctr"/>
                </a:tc>
                <a:tc>
                  <a:txBody>
                    <a:bodyPr/>
                    <a:lstStyle/>
                    <a:p>
                      <a:pPr algn="ctr">
                        <a:lnSpc>
                          <a:spcPct val="150000"/>
                        </a:lnSpc>
                        <a:spcBef>
                          <a:spcPts val="600"/>
                        </a:spcBef>
                        <a:spcAft>
                          <a:spcPts val="600"/>
                        </a:spcAft>
                      </a:pPr>
                      <a:r>
                        <a:rPr lang="en-IN" sz="1400" b="1" cap="none" baseline="0" dirty="0">
                          <a:solidFill>
                            <a:srgbClr val="000000"/>
                          </a:solidFill>
                          <a:effectLst/>
                          <a:latin typeface="Arial" pitchFamily="34" charset="0"/>
                          <a:ea typeface="Calibri"/>
                          <a:cs typeface="Arial" pitchFamily="34" charset="0"/>
                        </a:rPr>
                        <a:t>:</a:t>
                      </a:r>
                    </a:p>
                  </a:txBody>
                  <a:tcPr marL="68580" marR="68580" marT="0" marB="0" anchor="ctr"/>
                </a:tc>
                <a:tc>
                  <a:txBody>
                    <a:bodyPr/>
                    <a:lstStyle/>
                    <a:p>
                      <a:pPr>
                        <a:lnSpc>
                          <a:spcPct val="150000"/>
                        </a:lnSpc>
                        <a:spcBef>
                          <a:spcPts val="600"/>
                        </a:spcBef>
                        <a:spcAft>
                          <a:spcPts val="600"/>
                        </a:spcAft>
                      </a:pPr>
                      <a:r>
                        <a:rPr lang="en-IN" sz="1400" b="1" i="1" cap="none" baseline="0" dirty="0">
                          <a:effectLst/>
                          <a:latin typeface="Arial" pitchFamily="34" charset="0"/>
                          <a:cs typeface="Arial" pitchFamily="34" charset="0"/>
                        </a:rPr>
                        <a:t>Write the date on which the application is being submitted</a:t>
                      </a:r>
                      <a:endParaRPr lang="en-IN" sz="1400" b="1" i="1" cap="none" baseline="0" dirty="0">
                        <a:solidFill>
                          <a:srgbClr val="000000"/>
                        </a:solidFill>
                        <a:effectLst/>
                        <a:latin typeface="Arial" pitchFamily="34" charset="0"/>
                        <a:ea typeface="Calibri"/>
                        <a:cs typeface="Arial" pitchFamily="34" charset="0"/>
                      </a:endParaRPr>
                    </a:p>
                  </a:txBody>
                  <a:tcPr marL="68580" marR="68580" marT="0" marB="0" anchor="ctr"/>
                </a:tc>
                <a:extLst>
                  <a:ext uri="{0D108BD9-81ED-4DB2-BD59-A6C34878D82A}">
                    <a16:rowId xmlns="" xmlns:a16="http://schemas.microsoft.com/office/drawing/2014/main" val="10004"/>
                  </a:ext>
                </a:extLst>
              </a:tr>
              <a:tr h="520202">
                <a:tc>
                  <a:txBody>
                    <a:bodyPr/>
                    <a:lstStyle/>
                    <a:p>
                      <a:pPr>
                        <a:lnSpc>
                          <a:spcPct val="150000"/>
                        </a:lnSpc>
                        <a:spcBef>
                          <a:spcPts val="600"/>
                        </a:spcBef>
                        <a:spcAft>
                          <a:spcPts val="600"/>
                        </a:spcAft>
                      </a:pPr>
                      <a:r>
                        <a:rPr lang="en-IN" sz="1600" b="1" cap="small" baseline="0" dirty="0">
                          <a:effectLst/>
                          <a:latin typeface="Arial" pitchFamily="34" charset="0"/>
                          <a:cs typeface="Arial" pitchFamily="34" charset="0"/>
                        </a:rPr>
                        <a:t>Abstract </a:t>
                      </a:r>
                      <a:endParaRPr lang="en-IN" sz="1600" b="1" cap="small" baseline="0" dirty="0">
                        <a:solidFill>
                          <a:srgbClr val="000000"/>
                        </a:solidFill>
                        <a:effectLst/>
                        <a:latin typeface="Arial" pitchFamily="34" charset="0"/>
                        <a:ea typeface="Calibri"/>
                        <a:cs typeface="Arial" pitchFamily="34" charset="0"/>
                      </a:endParaRPr>
                    </a:p>
                  </a:txBody>
                  <a:tcPr marL="68580" marR="68580" marT="0" marB="0" anchor="ctr"/>
                </a:tc>
                <a:tc>
                  <a:txBody>
                    <a:bodyPr/>
                    <a:lstStyle/>
                    <a:p>
                      <a:pPr algn="ctr">
                        <a:lnSpc>
                          <a:spcPct val="150000"/>
                        </a:lnSpc>
                        <a:spcBef>
                          <a:spcPts val="600"/>
                        </a:spcBef>
                        <a:spcAft>
                          <a:spcPts val="600"/>
                        </a:spcAft>
                      </a:pPr>
                      <a:r>
                        <a:rPr lang="en-IN" sz="1400" b="1" cap="none" baseline="0" dirty="0">
                          <a:solidFill>
                            <a:srgbClr val="000000"/>
                          </a:solidFill>
                          <a:effectLst/>
                          <a:latin typeface="Arial" pitchFamily="34" charset="0"/>
                          <a:ea typeface="Calibri"/>
                          <a:cs typeface="Arial" pitchFamily="34" charset="0"/>
                        </a:rPr>
                        <a:t>:</a:t>
                      </a:r>
                    </a:p>
                  </a:txBody>
                  <a:tcPr marL="68580" marR="68580" marT="0" marB="0" anchor="ctr"/>
                </a:tc>
                <a:tc>
                  <a:txBody>
                    <a:bodyPr/>
                    <a:lstStyle/>
                    <a:p>
                      <a:pPr>
                        <a:lnSpc>
                          <a:spcPct val="150000"/>
                        </a:lnSpc>
                        <a:spcBef>
                          <a:spcPts val="600"/>
                        </a:spcBef>
                        <a:spcAft>
                          <a:spcPts val="600"/>
                        </a:spcAft>
                      </a:pPr>
                      <a:r>
                        <a:rPr lang="en-IN" sz="1400" b="1" i="1" cap="none" baseline="0" dirty="0">
                          <a:effectLst/>
                          <a:latin typeface="Arial" pitchFamily="34" charset="0"/>
                          <a:cs typeface="Arial" pitchFamily="34" charset="0"/>
                        </a:rPr>
                        <a:t>Provide a one-line description about the idea or innovation. </a:t>
                      </a:r>
                      <a:endParaRPr lang="en-IN" sz="1400" b="1" i="1" cap="none" baseline="0" dirty="0">
                        <a:solidFill>
                          <a:srgbClr val="000000"/>
                        </a:solidFill>
                        <a:effectLst/>
                        <a:latin typeface="Arial" pitchFamily="34" charset="0"/>
                        <a:ea typeface="Calibri"/>
                        <a:cs typeface="Arial" pitchFamily="34" charset="0"/>
                      </a:endParaRPr>
                    </a:p>
                  </a:txBody>
                  <a:tcPr marL="68580" marR="68580" marT="0" marB="0" anchor="ctr"/>
                </a:tc>
                <a:extLst>
                  <a:ext uri="{0D108BD9-81ED-4DB2-BD59-A6C34878D82A}">
                    <a16:rowId xmlns="" xmlns:a16="http://schemas.microsoft.com/office/drawing/2014/main" val="10005"/>
                  </a:ext>
                </a:extLst>
              </a:tr>
              <a:tr h="1008238">
                <a:tc>
                  <a:txBody>
                    <a:bodyPr/>
                    <a:lstStyle/>
                    <a:p>
                      <a:pPr>
                        <a:lnSpc>
                          <a:spcPct val="150000"/>
                        </a:lnSpc>
                        <a:spcBef>
                          <a:spcPts val="600"/>
                        </a:spcBef>
                        <a:spcAft>
                          <a:spcPts val="600"/>
                        </a:spcAft>
                      </a:pPr>
                      <a:r>
                        <a:rPr lang="en-IN" sz="1600" b="1" cap="small" baseline="0" dirty="0">
                          <a:effectLst/>
                          <a:latin typeface="Arial" pitchFamily="34" charset="0"/>
                          <a:cs typeface="Arial" pitchFamily="34" charset="0"/>
                        </a:rPr>
                        <a:t>Sector</a:t>
                      </a:r>
                      <a:endParaRPr lang="en-IN" sz="1600" b="1" cap="small" baseline="0" dirty="0">
                        <a:solidFill>
                          <a:srgbClr val="000000"/>
                        </a:solidFill>
                        <a:effectLst/>
                        <a:latin typeface="Arial" pitchFamily="34" charset="0"/>
                        <a:ea typeface="Calibri"/>
                        <a:cs typeface="Arial" pitchFamily="34" charset="0"/>
                      </a:endParaRPr>
                    </a:p>
                  </a:txBody>
                  <a:tcPr marL="68580" marR="68580" marT="0" marB="0" anchor="ctr"/>
                </a:tc>
                <a:tc>
                  <a:txBody>
                    <a:bodyPr/>
                    <a:lstStyle/>
                    <a:p>
                      <a:pPr algn="ctr">
                        <a:lnSpc>
                          <a:spcPct val="150000"/>
                        </a:lnSpc>
                        <a:spcBef>
                          <a:spcPts val="600"/>
                        </a:spcBef>
                        <a:spcAft>
                          <a:spcPts val="600"/>
                        </a:spcAft>
                      </a:pPr>
                      <a:r>
                        <a:rPr lang="en-IN" sz="1400" b="1" cap="none" baseline="0" dirty="0">
                          <a:solidFill>
                            <a:srgbClr val="000000"/>
                          </a:solidFill>
                          <a:effectLst/>
                          <a:latin typeface="Arial" pitchFamily="34" charset="0"/>
                          <a:ea typeface="Calibri"/>
                          <a:cs typeface="Arial" pitchFamily="34" charset="0"/>
                        </a:rPr>
                        <a:t>:</a:t>
                      </a:r>
                    </a:p>
                  </a:txBody>
                  <a:tcPr marL="68580" marR="68580" marT="0" marB="0" anchor="ctr"/>
                </a:tc>
                <a:tc>
                  <a:txBody>
                    <a:bodyPr/>
                    <a:lstStyle/>
                    <a:p>
                      <a:pPr>
                        <a:lnSpc>
                          <a:spcPct val="150000"/>
                        </a:lnSpc>
                        <a:spcBef>
                          <a:spcPts val="600"/>
                        </a:spcBef>
                        <a:spcAft>
                          <a:spcPts val="600"/>
                        </a:spcAft>
                      </a:pPr>
                      <a:r>
                        <a:rPr lang="en-IN" sz="1400" b="1" i="1" cap="none" baseline="0" dirty="0">
                          <a:effectLst/>
                          <a:latin typeface="Arial" pitchFamily="34" charset="0"/>
                          <a:cs typeface="Arial" pitchFamily="34" charset="0"/>
                        </a:rPr>
                        <a:t>Write the sector that the product or idea is focussing on. Some examples for sector are Agriculture, energy, water, toys, etc.</a:t>
                      </a:r>
                      <a:endParaRPr lang="en-IN" sz="1400" b="1" i="1" cap="none" baseline="0" dirty="0">
                        <a:solidFill>
                          <a:srgbClr val="000000"/>
                        </a:solidFill>
                        <a:effectLst/>
                        <a:latin typeface="Arial" pitchFamily="34" charset="0"/>
                        <a:ea typeface="Calibri"/>
                        <a:cs typeface="Arial" pitchFamily="34" charset="0"/>
                      </a:endParaRPr>
                    </a:p>
                  </a:txBody>
                  <a:tcPr marL="68580" marR="68580" marT="0" marB="0" anchor="ctr"/>
                </a:tc>
                <a:extLst>
                  <a:ext uri="{0D108BD9-81ED-4DB2-BD59-A6C34878D82A}">
                    <a16:rowId xmlns="" xmlns:a16="http://schemas.microsoft.com/office/drawing/2014/main" val="10006"/>
                  </a:ext>
                </a:extLst>
              </a:tr>
              <a:tr h="722136">
                <a:tc>
                  <a:txBody>
                    <a:bodyPr/>
                    <a:lstStyle/>
                    <a:p>
                      <a:pPr>
                        <a:lnSpc>
                          <a:spcPct val="150000"/>
                        </a:lnSpc>
                        <a:spcBef>
                          <a:spcPts val="600"/>
                        </a:spcBef>
                        <a:spcAft>
                          <a:spcPts val="600"/>
                        </a:spcAft>
                      </a:pPr>
                      <a:r>
                        <a:rPr lang="en-IN" sz="1600" b="1" cap="small" baseline="0" dirty="0">
                          <a:effectLst/>
                          <a:latin typeface="Arial" pitchFamily="34" charset="0"/>
                          <a:cs typeface="Arial" pitchFamily="34" charset="0"/>
                        </a:rPr>
                        <a:t>Stage</a:t>
                      </a:r>
                      <a:endParaRPr lang="en-IN" sz="1600" b="1" cap="small" baseline="0" dirty="0">
                        <a:solidFill>
                          <a:srgbClr val="000000"/>
                        </a:solidFill>
                        <a:effectLst/>
                        <a:latin typeface="Arial" pitchFamily="34" charset="0"/>
                        <a:ea typeface="Calibri"/>
                        <a:cs typeface="Arial" pitchFamily="34" charset="0"/>
                      </a:endParaRPr>
                    </a:p>
                  </a:txBody>
                  <a:tcPr marL="68580" marR="68580" marT="0" marB="0" anchor="ctr"/>
                </a:tc>
                <a:tc>
                  <a:txBody>
                    <a:bodyPr/>
                    <a:lstStyle/>
                    <a:p>
                      <a:pPr algn="ctr">
                        <a:lnSpc>
                          <a:spcPct val="150000"/>
                        </a:lnSpc>
                        <a:spcBef>
                          <a:spcPts val="600"/>
                        </a:spcBef>
                        <a:spcAft>
                          <a:spcPts val="600"/>
                        </a:spcAft>
                      </a:pPr>
                      <a:r>
                        <a:rPr lang="en-IN" sz="1400" b="1" cap="none" baseline="0" dirty="0">
                          <a:solidFill>
                            <a:srgbClr val="000000"/>
                          </a:solidFill>
                          <a:effectLst/>
                          <a:latin typeface="Arial" pitchFamily="34" charset="0"/>
                          <a:ea typeface="Calibri"/>
                          <a:cs typeface="Arial" pitchFamily="34" charset="0"/>
                        </a:rPr>
                        <a:t>:</a:t>
                      </a:r>
                    </a:p>
                  </a:txBody>
                  <a:tcPr marL="68580" marR="68580" marT="0" marB="0" anchor="ctr"/>
                </a:tc>
                <a:tc>
                  <a:txBody>
                    <a:bodyPr/>
                    <a:lstStyle/>
                    <a:p>
                      <a:pPr>
                        <a:lnSpc>
                          <a:spcPct val="150000"/>
                        </a:lnSpc>
                        <a:spcBef>
                          <a:spcPts val="600"/>
                        </a:spcBef>
                        <a:spcAft>
                          <a:spcPts val="600"/>
                        </a:spcAft>
                      </a:pPr>
                      <a:r>
                        <a:rPr lang="en-IN" sz="1400" b="1" i="1" cap="none" baseline="0" dirty="0">
                          <a:effectLst/>
                          <a:latin typeface="Arial" pitchFamily="34" charset="0"/>
                          <a:cs typeface="Arial" pitchFamily="34" charset="0"/>
                        </a:rPr>
                        <a:t>Current stage of maturity of the idea. Some examples are Idea, Prototype, Design, early growth stage, growth stage, etc. </a:t>
                      </a:r>
                      <a:endParaRPr lang="en-IN" sz="1400" b="1" i="1" cap="none" baseline="0" dirty="0">
                        <a:solidFill>
                          <a:srgbClr val="000000"/>
                        </a:solidFill>
                        <a:effectLst/>
                        <a:latin typeface="Arial" pitchFamily="34" charset="0"/>
                        <a:ea typeface="Calibri"/>
                        <a:cs typeface="Arial" pitchFamily="34" charset="0"/>
                      </a:endParaRPr>
                    </a:p>
                  </a:txBody>
                  <a:tcPr marL="68580" marR="68580" marT="0" marB="0" anchor="ctr"/>
                </a:tc>
                <a:extLst>
                  <a:ext uri="{0D108BD9-81ED-4DB2-BD59-A6C34878D82A}">
                    <a16:rowId xmlns="" xmlns:a16="http://schemas.microsoft.com/office/drawing/2014/main" val="10007"/>
                  </a:ext>
                </a:extLst>
              </a:tr>
            </a:tbl>
          </a:graphicData>
        </a:graphic>
      </p:graphicFrame>
      <p:sp>
        <p:nvSpPr>
          <p:cNvPr id="7" name="TextBox 6"/>
          <p:cNvSpPr txBox="1"/>
          <p:nvPr/>
        </p:nvSpPr>
        <p:spPr>
          <a:xfrm>
            <a:off x="2958950" y="6172200"/>
            <a:ext cx="3376202" cy="27699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IN" sz="1200" b="1" i="1" dirty="0">
                <a:effectLst>
                  <a:outerShdw blurRad="38100" dist="38100" dir="2700000" algn="tl">
                    <a:srgbClr val="000000">
                      <a:alpha val="43137"/>
                    </a:srgbClr>
                  </a:outerShdw>
                </a:effectLst>
                <a:latin typeface="Cambria" pitchFamily="18" charset="0"/>
              </a:rPr>
              <a:t>This table is compulsory in your business plan.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Mandatory sections in the Business plan</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IN" sz="1600" dirty="0"/>
              <a:t>Value proposition (highlighting the innovation) </a:t>
            </a:r>
          </a:p>
          <a:p>
            <a:pPr marL="514350" indent="-514350">
              <a:buFont typeface="+mj-lt"/>
              <a:buAutoNum type="arabicPeriod"/>
            </a:pPr>
            <a:r>
              <a:rPr lang="en-IN" sz="1600" dirty="0"/>
              <a:t>Profile of management team; and advisory board (if any)</a:t>
            </a:r>
          </a:p>
          <a:p>
            <a:pPr marL="514350" indent="-514350">
              <a:buFont typeface="+mj-lt"/>
              <a:buAutoNum type="arabicPeriod"/>
            </a:pPr>
            <a:r>
              <a:rPr lang="en-IN" sz="1600" dirty="0"/>
              <a:t>Planned products and services portfolio </a:t>
            </a:r>
          </a:p>
          <a:p>
            <a:pPr marL="514350" indent="-514350">
              <a:buFont typeface="+mj-lt"/>
              <a:buAutoNum type="arabicPeriod"/>
            </a:pPr>
            <a:r>
              <a:rPr lang="en-IN" sz="1600" dirty="0"/>
              <a:t>Product development milestones and timelines </a:t>
            </a:r>
          </a:p>
          <a:p>
            <a:pPr marL="514350" indent="-514350">
              <a:buFont typeface="+mj-lt"/>
              <a:buAutoNum type="arabicPeriod"/>
            </a:pPr>
            <a:r>
              <a:rPr lang="en-IN" sz="1600" dirty="0"/>
              <a:t>Approach and infrastructure requirements for technical implementation</a:t>
            </a:r>
          </a:p>
          <a:p>
            <a:pPr marL="514350" indent="-514350">
              <a:buFont typeface="+mj-lt"/>
              <a:buAutoNum type="arabicPeriod"/>
            </a:pPr>
            <a:r>
              <a:rPr lang="en-IN" sz="1600" dirty="0"/>
              <a:t>Market potential analysis and competition analysis</a:t>
            </a:r>
          </a:p>
          <a:p>
            <a:pPr marL="514350" indent="-514350">
              <a:buFont typeface="+mj-lt"/>
              <a:buAutoNum type="arabicPeriod"/>
            </a:pPr>
            <a:r>
              <a:rPr lang="en-IN" sz="1600" dirty="0"/>
              <a:t>Go-to-market plan</a:t>
            </a:r>
          </a:p>
          <a:p>
            <a:pPr marL="514350" indent="-514350">
              <a:buFont typeface="+mj-lt"/>
              <a:buAutoNum type="arabicPeriod"/>
            </a:pPr>
            <a:r>
              <a:rPr lang="en-IN" sz="1600" dirty="0"/>
              <a:t>Funding requirements </a:t>
            </a:r>
          </a:p>
          <a:p>
            <a:pPr marL="514350" indent="-514350">
              <a:buFont typeface="+mj-lt"/>
              <a:buAutoNum type="arabicPeriod"/>
            </a:pPr>
            <a:r>
              <a:rPr lang="en-IN" sz="1600" dirty="0"/>
              <a:t>Capital structure</a:t>
            </a:r>
          </a:p>
          <a:p>
            <a:pPr marL="514350" indent="-514350">
              <a:buFont typeface="+mj-lt"/>
              <a:buAutoNum type="arabicPeriod"/>
            </a:pPr>
            <a:r>
              <a:rPr lang="en-IN" sz="1600" dirty="0"/>
              <a:t>Risk analysis and projected financials</a:t>
            </a:r>
          </a:p>
          <a:p>
            <a:pPr marL="514350" indent="-514350">
              <a:buFont typeface="+mj-lt"/>
              <a:buAutoNum type="arabicPeriod"/>
            </a:pPr>
            <a:endParaRPr lang="en-IN" dirty="0"/>
          </a:p>
          <a:p>
            <a:pPr marL="514350" indent="-514350" algn="just">
              <a:buNone/>
            </a:pPr>
            <a:r>
              <a:rPr lang="en-IN" i="1" dirty="0"/>
              <a:t>	It is recommended to have one page/ slide per section of a business plan. Maximum length of your business plan should be 10 pages/ slides overall. You may allocate pages intelligently to each section to highlight the important aspects. The shorter the document it is more likely that you have put more thought into formulating how to present it. We want you to think about expressing your idea/ business in a very crisp fashion. </a:t>
            </a:r>
          </a:p>
          <a:p>
            <a:pPr marL="514350" indent="-514350">
              <a:buNone/>
            </a:pPr>
            <a:r>
              <a:rPr lang="en-IN" i="1" dirty="0"/>
              <a:t>	</a:t>
            </a:r>
          </a:p>
          <a:p>
            <a:pPr marL="514350" indent="-514350">
              <a:buNone/>
            </a:pPr>
            <a:r>
              <a:rPr lang="en-IN" i="1" dirty="0"/>
              <a:t>	This format of business plan is intended to push you to think about prioritising what is important and, hopefully, think about it in an organized fashion. We don’t mean to say that is the only format of thinking. This format is meant specifically for Incubating your business into our Incubator. </a:t>
            </a:r>
          </a:p>
          <a:p>
            <a:pPr marL="514350" indent="-514350">
              <a:buNone/>
            </a:pPr>
            <a:r>
              <a:rPr lang="en-IN" i="1" dirty="0"/>
              <a:t>	</a:t>
            </a:r>
          </a:p>
          <a:p>
            <a:pPr marL="514350" indent="-514350">
              <a:buNone/>
            </a:pPr>
            <a:r>
              <a:rPr lang="en-IN" i="1" dirty="0"/>
              <a:t>	After going through this document, you might decide not to apply to us at all. If we have ignited a spark within you to think in a particular direction of making your idea/ business better</a:t>
            </a:r>
            <a:r>
              <a:rPr lang="en-IN" i="1" dirty="0">
                <a:solidFill>
                  <a:srgbClr val="FF0000"/>
                </a:solidFill>
              </a:rPr>
              <a:t>. </a:t>
            </a:r>
          </a:p>
          <a:p>
            <a:pPr marL="514350" indent="-514350">
              <a:buNone/>
            </a:pPr>
            <a:r>
              <a:rPr lang="en-IN" i="1" dirty="0"/>
              <a:t>	</a:t>
            </a:r>
          </a:p>
          <a:p>
            <a:pPr marL="514350" indent="-514350">
              <a:buNone/>
            </a:pPr>
            <a:r>
              <a:rPr lang="en-IN" i="1" dirty="0"/>
              <a:t>	Feel free to drop an email </a:t>
            </a:r>
            <a:r>
              <a:rPr lang="en-IN" i="1" dirty="0" smtClean="0"/>
              <a:t>(Info_tbi@iitp.ac.in</a:t>
            </a:r>
            <a:r>
              <a:rPr lang="en-IN" i="1" dirty="0"/>
              <a:t>) if you have any inputs on this format itself.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SECTION 1: Value Proposition</a:t>
            </a:r>
          </a:p>
        </p:txBody>
      </p:sp>
      <p:sp>
        <p:nvSpPr>
          <p:cNvPr id="3" name="Content Placeholder 2"/>
          <p:cNvSpPr>
            <a:spLocks noGrp="1"/>
          </p:cNvSpPr>
          <p:nvPr>
            <p:ph idx="1"/>
          </p:nvPr>
        </p:nvSpPr>
        <p:spPr/>
        <p:txBody>
          <a:bodyPr>
            <a:noAutofit/>
          </a:bodyPr>
          <a:lstStyle/>
          <a:p>
            <a:r>
              <a:rPr lang="en-IN" dirty="0"/>
              <a:t>Please mention the need you are trying to address. </a:t>
            </a:r>
          </a:p>
          <a:p>
            <a:pPr lvl="1"/>
            <a:r>
              <a:rPr lang="en-IN" sz="1400" dirty="0"/>
              <a:t>In other words, you are answering the question, “What problem would continue to exist if you were not working on this idea/ start-up?”</a:t>
            </a:r>
          </a:p>
          <a:p>
            <a:pPr lvl="1"/>
            <a:r>
              <a:rPr lang="en-IN" sz="1400" dirty="0"/>
              <a:t>In case it still isn’t clear: You are working on disrupting something. What is that? Mention that disruption clearly in a way laymen can understand. </a:t>
            </a:r>
          </a:p>
          <a:p>
            <a:r>
              <a:rPr lang="en-IN" dirty="0"/>
              <a:t>Mention the value proposition you provide to the end-user/ customer of your business. </a:t>
            </a:r>
          </a:p>
          <a:p>
            <a:pPr lvl="1"/>
            <a:r>
              <a:rPr lang="en-IN" sz="1400" dirty="0"/>
              <a:t>You are trying to do something faster, better, quicker, more efficiently than before. Or you are doing something to completely revolutionize the way it was being done. Or you are inventing something that didn’t exist before. While the excitement of doing all this is fine, it needs to benefit the end-user/ customer in a certain way. What is that?   </a:t>
            </a:r>
          </a:p>
          <a:p>
            <a:pPr lvl="1"/>
            <a:r>
              <a:rPr lang="en-IN" sz="1400" dirty="0"/>
              <a:t>From a simpler, more commercial angle, the question could be framed as, ‘Why will someone pay you? Answer that question. </a:t>
            </a:r>
          </a:p>
          <a:p>
            <a:r>
              <a:rPr lang="en-IN" dirty="0"/>
              <a:t>Highlight the innovation in your value proposition. </a:t>
            </a:r>
          </a:p>
          <a:p>
            <a:pPr lvl="1"/>
            <a:r>
              <a:rPr lang="en-IN" sz="1400" b="1" dirty="0"/>
              <a:t>There should be a differentiation from existing products in the market in a strong technical manner. </a:t>
            </a:r>
          </a:p>
          <a:p>
            <a:pPr lvl="1"/>
            <a:r>
              <a:rPr lang="en-IN" sz="1400" dirty="0"/>
              <a:t>This innovation is the foundation stone of your business plan. Please be as clear as you can be about the innovation. </a:t>
            </a:r>
          </a:p>
          <a:p>
            <a:pPr lvl="1">
              <a:buNone/>
            </a:pPr>
            <a:r>
              <a:rPr lang="en-IN" sz="1400" dirty="0"/>
              <a:t>	</a:t>
            </a:r>
          </a:p>
          <a:p>
            <a:pPr lvl="1">
              <a:buNone/>
            </a:pPr>
            <a:r>
              <a:rPr lang="en-IN" sz="1400" dirty="0"/>
              <a:t>	</a:t>
            </a:r>
            <a:r>
              <a:rPr lang="en-IN" sz="1400" i="1" dirty="0"/>
              <a:t>INFORMAL DISCLAIMER: If you are worried about exposing your ‘idea’ to us and that we are going to copy it: We are trying to understand how to nurture these business plans and grow them to achieve their own success. All our actions are focussed on the Incubation process and the product development. So, we need enough details to incubate you but not to run your business ourselves. So, it is a business call you have to take on how much to reveal and how much not to. This is where TBI IITP wishes to assure you that maintaining confidentiality of your idea is our highest priority. Please apply without any worries!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SECTION 2: Management and Advisory team</a:t>
            </a:r>
          </a:p>
        </p:txBody>
      </p:sp>
      <p:sp>
        <p:nvSpPr>
          <p:cNvPr id="3" name="Content Placeholder 2"/>
          <p:cNvSpPr>
            <a:spLocks noGrp="1"/>
          </p:cNvSpPr>
          <p:nvPr>
            <p:ph idx="1"/>
          </p:nvPr>
        </p:nvSpPr>
        <p:spPr/>
        <p:txBody>
          <a:bodyPr>
            <a:normAutofit/>
          </a:bodyPr>
          <a:lstStyle/>
          <a:p>
            <a:r>
              <a:rPr lang="en-IN" sz="1600" dirty="0"/>
              <a:t>Please provide brief but significant details about your team members with small-size photos. </a:t>
            </a:r>
          </a:p>
          <a:p>
            <a:pPr lvl="1"/>
            <a:r>
              <a:rPr lang="en-IN" sz="1600" dirty="0"/>
              <a:t>Brief but significant points of work-experience. Quantify wherever possible. For example: Joined a </a:t>
            </a:r>
            <a:r>
              <a:rPr lang="en-IN" sz="1600" dirty="0" err="1"/>
              <a:t>startup</a:t>
            </a:r>
            <a:r>
              <a:rPr lang="en-IN" sz="1600" dirty="0"/>
              <a:t> as founding employee and helped scale </a:t>
            </a:r>
            <a:r>
              <a:rPr lang="en-IN" sz="1600" dirty="0" err="1"/>
              <a:t>upto</a:t>
            </a:r>
            <a:r>
              <a:rPr lang="en-IN" sz="1600" dirty="0"/>
              <a:t> &lt;pick a growth parameter you want to show&gt;</a:t>
            </a:r>
          </a:p>
          <a:p>
            <a:pPr lvl="1"/>
            <a:r>
              <a:rPr lang="en-IN" sz="1600" dirty="0"/>
              <a:t>Please refer the boxes given below for further detailing of the individual profiles. </a:t>
            </a:r>
          </a:p>
          <a:p>
            <a:r>
              <a:rPr lang="en-IN" sz="1600" dirty="0"/>
              <a:t>Provide links to their LinkedIn profile and other social media (</a:t>
            </a:r>
            <a:r>
              <a:rPr lang="en-IN" sz="1600" dirty="0" err="1"/>
              <a:t>facebook</a:t>
            </a:r>
            <a:r>
              <a:rPr lang="en-IN" sz="1600" dirty="0"/>
              <a:t>, twitter, etc.)  </a:t>
            </a:r>
          </a:p>
          <a:p>
            <a:r>
              <a:rPr lang="en-IN" sz="1600" dirty="0"/>
              <a:t>If you have an advisor/ advisory team working closely with you or willing to work with you in the future, profile them as well. Put them on a separate slide/ page. </a:t>
            </a:r>
          </a:p>
        </p:txBody>
      </p:sp>
      <p:grpSp>
        <p:nvGrpSpPr>
          <p:cNvPr id="31" name="Group 30"/>
          <p:cNvGrpSpPr/>
          <p:nvPr/>
        </p:nvGrpSpPr>
        <p:grpSpPr>
          <a:xfrm>
            <a:off x="391157" y="3352800"/>
            <a:ext cx="8524774" cy="1764196"/>
            <a:chOff x="367706" y="1664804"/>
            <a:chExt cx="8524774" cy="1764196"/>
          </a:xfrm>
        </p:grpSpPr>
        <p:sp>
          <p:nvSpPr>
            <p:cNvPr id="4" name="Rounded Rectangle 3"/>
            <p:cNvSpPr/>
            <p:nvPr/>
          </p:nvSpPr>
          <p:spPr>
            <a:xfrm>
              <a:off x="367706" y="1664804"/>
              <a:ext cx="2592288" cy="1764196"/>
            </a:xfrm>
            <a:prstGeom prst="roundRect">
              <a:avLst>
                <a:gd name="adj" fmla="val 2557"/>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pic>
          <p:nvPicPr>
            <p:cNvPr id="1026" name="Picture 2" descr="C:\Users\aris\AppData\Local\Microsoft\Windows\INetCache\IE\UT5RT5ZS\211330039[1].jpg"/>
            <p:cNvPicPr>
              <a:picLocks noChangeAspect="1" noChangeArrowheads="1"/>
            </p:cNvPicPr>
            <p:nvPr/>
          </p:nvPicPr>
          <p:blipFill>
            <a:blip r:embed="rId2" cstate="print"/>
            <a:srcRect/>
            <a:stretch>
              <a:fillRect/>
            </a:stretch>
          </p:blipFill>
          <p:spPr bwMode="auto">
            <a:xfrm>
              <a:off x="449250" y="1763576"/>
              <a:ext cx="509016" cy="457200"/>
            </a:xfrm>
            <a:prstGeom prst="rect">
              <a:avLst/>
            </a:prstGeom>
            <a:noFill/>
          </p:spPr>
        </p:pic>
        <p:sp>
          <p:nvSpPr>
            <p:cNvPr id="6" name="TextBox 5"/>
            <p:cNvSpPr txBox="1"/>
            <p:nvPr/>
          </p:nvSpPr>
          <p:spPr>
            <a:xfrm>
              <a:off x="958266" y="1721372"/>
              <a:ext cx="1992450" cy="246221"/>
            </a:xfrm>
            <a:prstGeom prst="rect">
              <a:avLst/>
            </a:prstGeom>
            <a:noFill/>
          </p:spPr>
          <p:txBody>
            <a:bodyPr wrap="square" rtlCol="0">
              <a:spAutoFit/>
            </a:bodyPr>
            <a:lstStyle/>
            <a:p>
              <a:r>
                <a:rPr lang="en-IN" sz="1000" b="1" dirty="0">
                  <a:latin typeface="Garamond" pitchFamily="18" charset="0"/>
                  <a:cs typeface="Arial" pitchFamily="34" charset="0"/>
                </a:rPr>
                <a:t>TEAM MEMBER 1</a:t>
              </a:r>
            </a:p>
          </p:txBody>
        </p:sp>
        <p:sp>
          <p:nvSpPr>
            <p:cNvPr id="7" name="TextBox 6"/>
            <p:cNvSpPr txBox="1"/>
            <p:nvPr/>
          </p:nvSpPr>
          <p:spPr>
            <a:xfrm>
              <a:off x="957838" y="1865092"/>
              <a:ext cx="1677692" cy="246221"/>
            </a:xfrm>
            <a:prstGeom prst="rect">
              <a:avLst/>
            </a:prstGeom>
            <a:noFill/>
          </p:spPr>
          <p:txBody>
            <a:bodyPr wrap="square" rtlCol="0">
              <a:spAutoFit/>
            </a:bodyPr>
            <a:lstStyle/>
            <a:p>
              <a:r>
                <a:rPr lang="en-IN" sz="1000" dirty="0">
                  <a:latin typeface="Garamond" pitchFamily="18" charset="0"/>
                  <a:cs typeface="Arial" pitchFamily="34" charset="0"/>
                </a:rPr>
                <a:t>Designation in the company</a:t>
              </a:r>
            </a:p>
          </p:txBody>
        </p:sp>
        <p:sp>
          <p:nvSpPr>
            <p:cNvPr id="8" name="TextBox 7"/>
            <p:cNvSpPr txBox="1"/>
            <p:nvPr/>
          </p:nvSpPr>
          <p:spPr>
            <a:xfrm>
              <a:off x="957838" y="2003424"/>
              <a:ext cx="1677692" cy="246221"/>
            </a:xfrm>
            <a:prstGeom prst="rect">
              <a:avLst/>
            </a:prstGeom>
            <a:noFill/>
          </p:spPr>
          <p:txBody>
            <a:bodyPr wrap="square" rtlCol="0">
              <a:spAutoFit/>
            </a:bodyPr>
            <a:lstStyle/>
            <a:p>
              <a:r>
                <a:rPr lang="en-IN" sz="1000" i="1" dirty="0">
                  <a:latin typeface="Garamond" pitchFamily="18" charset="0"/>
                  <a:cs typeface="Arial" pitchFamily="34" charset="0"/>
                </a:rPr>
                <a:t>Educational Qualification</a:t>
              </a:r>
            </a:p>
          </p:txBody>
        </p:sp>
        <p:sp>
          <p:nvSpPr>
            <p:cNvPr id="10" name="TextBox 9"/>
            <p:cNvSpPr txBox="1"/>
            <p:nvPr/>
          </p:nvSpPr>
          <p:spPr>
            <a:xfrm>
              <a:off x="378910" y="2221509"/>
              <a:ext cx="2571806" cy="1169551"/>
            </a:xfrm>
            <a:prstGeom prst="rect">
              <a:avLst/>
            </a:prstGeom>
            <a:noFill/>
          </p:spPr>
          <p:txBody>
            <a:bodyPr wrap="square" rtlCol="0">
              <a:spAutoFit/>
            </a:bodyPr>
            <a:lstStyle/>
            <a:p>
              <a:pPr>
                <a:buFont typeface="Wingdings" pitchFamily="2" charset="2"/>
                <a:buChar char="§"/>
              </a:pPr>
              <a:r>
                <a:rPr lang="en-IN" sz="1000" i="1" dirty="0">
                  <a:latin typeface="Garamond" pitchFamily="18" charset="0"/>
                </a:rPr>
                <a:t> Cover the significant work experience details. </a:t>
              </a:r>
            </a:p>
            <a:p>
              <a:pPr>
                <a:buFont typeface="Wingdings" pitchFamily="2" charset="2"/>
                <a:buChar char="§"/>
              </a:pPr>
              <a:r>
                <a:rPr lang="en-IN" sz="1000" i="1" dirty="0">
                  <a:latin typeface="Garamond" pitchFamily="18" charset="0"/>
                </a:rPr>
                <a:t> Highlight any previous </a:t>
              </a:r>
              <a:r>
                <a:rPr lang="en-IN" sz="1000" i="1" dirty="0" err="1">
                  <a:latin typeface="Garamond" pitchFamily="18" charset="0"/>
                </a:rPr>
                <a:t>startups</a:t>
              </a:r>
              <a:r>
                <a:rPr lang="en-IN" sz="1000" i="1" dirty="0">
                  <a:latin typeface="Garamond" pitchFamily="18" charset="0"/>
                </a:rPr>
                <a:t> done. </a:t>
              </a:r>
            </a:p>
            <a:p>
              <a:pPr>
                <a:buFont typeface="Wingdings" pitchFamily="2" charset="2"/>
                <a:buChar char="§"/>
              </a:pPr>
              <a:r>
                <a:rPr lang="en-IN" sz="1000" i="1" dirty="0">
                  <a:latin typeface="Garamond" pitchFamily="18" charset="0"/>
                </a:rPr>
                <a:t> Product development experience will be valued. </a:t>
              </a:r>
            </a:p>
            <a:p>
              <a:pPr>
                <a:buFont typeface="Wingdings" pitchFamily="2" charset="2"/>
                <a:buChar char="§"/>
              </a:pPr>
              <a:r>
                <a:rPr lang="en-IN" sz="1000" i="1" dirty="0">
                  <a:latin typeface="Garamond" pitchFamily="18" charset="0"/>
                </a:rPr>
                <a:t> Research areas &amp; Technical publications, if any.</a:t>
              </a:r>
            </a:p>
            <a:p>
              <a:pPr>
                <a:buFont typeface="Wingdings" pitchFamily="2" charset="2"/>
                <a:buChar char="§"/>
              </a:pPr>
              <a:r>
                <a:rPr lang="en-IN" sz="1000" i="1" dirty="0">
                  <a:latin typeface="Garamond" pitchFamily="18" charset="0"/>
                </a:rPr>
                <a:t> Patents held, if any. </a:t>
              </a:r>
            </a:p>
            <a:p>
              <a:pPr>
                <a:buFont typeface="Wingdings" pitchFamily="2" charset="2"/>
                <a:buChar char="§"/>
              </a:pPr>
              <a:r>
                <a:rPr lang="en-IN" sz="1000" i="1" dirty="0">
                  <a:latin typeface="Garamond" pitchFamily="18" charset="0"/>
                </a:rPr>
                <a:t> Any funds raised in the past? </a:t>
              </a:r>
            </a:p>
            <a:p>
              <a:pPr>
                <a:buFont typeface="Wingdings" pitchFamily="2" charset="2"/>
                <a:buChar char="§"/>
              </a:pPr>
              <a:r>
                <a:rPr lang="en-IN" sz="1000" i="1" dirty="0">
                  <a:latin typeface="Garamond" pitchFamily="18" charset="0"/>
                </a:rPr>
                <a:t> If you have any exit, please mention it.  </a:t>
              </a:r>
            </a:p>
          </p:txBody>
        </p:sp>
        <p:sp>
          <p:nvSpPr>
            <p:cNvPr id="17" name="Rounded Rectangle 16"/>
            <p:cNvSpPr/>
            <p:nvPr/>
          </p:nvSpPr>
          <p:spPr>
            <a:xfrm>
              <a:off x="3398364" y="1664804"/>
              <a:ext cx="2592288" cy="1764196"/>
            </a:xfrm>
            <a:prstGeom prst="roundRect">
              <a:avLst>
                <a:gd name="adj" fmla="val 2557"/>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pic>
          <p:nvPicPr>
            <p:cNvPr id="18" name="Picture 2" descr="C:\Users\aris\AppData\Local\Microsoft\Windows\INetCache\IE\UT5RT5ZS\211330039[1].jpg"/>
            <p:cNvPicPr>
              <a:picLocks noChangeAspect="1" noChangeArrowheads="1"/>
            </p:cNvPicPr>
            <p:nvPr/>
          </p:nvPicPr>
          <p:blipFill>
            <a:blip r:embed="rId2" cstate="print"/>
            <a:srcRect/>
            <a:stretch>
              <a:fillRect/>
            </a:stretch>
          </p:blipFill>
          <p:spPr bwMode="auto">
            <a:xfrm>
              <a:off x="3479908" y="1763576"/>
              <a:ext cx="509016" cy="457200"/>
            </a:xfrm>
            <a:prstGeom prst="rect">
              <a:avLst/>
            </a:prstGeom>
            <a:noFill/>
          </p:spPr>
        </p:pic>
        <p:sp>
          <p:nvSpPr>
            <p:cNvPr id="19" name="TextBox 18"/>
            <p:cNvSpPr txBox="1"/>
            <p:nvPr/>
          </p:nvSpPr>
          <p:spPr>
            <a:xfrm>
              <a:off x="3988924" y="1721372"/>
              <a:ext cx="1992450" cy="246221"/>
            </a:xfrm>
            <a:prstGeom prst="rect">
              <a:avLst/>
            </a:prstGeom>
            <a:noFill/>
          </p:spPr>
          <p:txBody>
            <a:bodyPr wrap="square" rtlCol="0">
              <a:spAutoFit/>
            </a:bodyPr>
            <a:lstStyle/>
            <a:p>
              <a:r>
                <a:rPr lang="en-IN" sz="1000" b="1" dirty="0">
                  <a:latin typeface="Garamond" pitchFamily="18" charset="0"/>
                  <a:cs typeface="Arial" pitchFamily="34" charset="0"/>
                </a:rPr>
                <a:t>TEAM MEMBER 2</a:t>
              </a:r>
            </a:p>
          </p:txBody>
        </p:sp>
        <p:sp>
          <p:nvSpPr>
            <p:cNvPr id="20" name="TextBox 19"/>
            <p:cNvSpPr txBox="1"/>
            <p:nvPr/>
          </p:nvSpPr>
          <p:spPr>
            <a:xfrm>
              <a:off x="3988496" y="1865092"/>
              <a:ext cx="1677692" cy="246221"/>
            </a:xfrm>
            <a:prstGeom prst="rect">
              <a:avLst/>
            </a:prstGeom>
            <a:noFill/>
          </p:spPr>
          <p:txBody>
            <a:bodyPr wrap="square" rtlCol="0">
              <a:spAutoFit/>
            </a:bodyPr>
            <a:lstStyle/>
            <a:p>
              <a:r>
                <a:rPr lang="en-IN" sz="1000" dirty="0">
                  <a:latin typeface="Garamond" pitchFamily="18" charset="0"/>
                  <a:cs typeface="Arial" pitchFamily="34" charset="0"/>
                </a:rPr>
                <a:t>Designation in the company</a:t>
              </a:r>
            </a:p>
          </p:txBody>
        </p:sp>
        <p:sp>
          <p:nvSpPr>
            <p:cNvPr id="21" name="TextBox 20"/>
            <p:cNvSpPr txBox="1"/>
            <p:nvPr/>
          </p:nvSpPr>
          <p:spPr>
            <a:xfrm>
              <a:off x="3988496" y="2003424"/>
              <a:ext cx="1677692" cy="246221"/>
            </a:xfrm>
            <a:prstGeom prst="rect">
              <a:avLst/>
            </a:prstGeom>
            <a:noFill/>
          </p:spPr>
          <p:txBody>
            <a:bodyPr wrap="square" rtlCol="0">
              <a:spAutoFit/>
            </a:bodyPr>
            <a:lstStyle/>
            <a:p>
              <a:r>
                <a:rPr lang="en-IN" sz="1000" i="1" dirty="0">
                  <a:latin typeface="Garamond" pitchFamily="18" charset="0"/>
                  <a:cs typeface="Arial" pitchFamily="34" charset="0"/>
                </a:rPr>
                <a:t>Educational Qualification</a:t>
              </a:r>
            </a:p>
          </p:txBody>
        </p:sp>
        <p:sp>
          <p:nvSpPr>
            <p:cNvPr id="22" name="TextBox 21"/>
            <p:cNvSpPr txBox="1"/>
            <p:nvPr/>
          </p:nvSpPr>
          <p:spPr>
            <a:xfrm>
              <a:off x="3409568" y="2221509"/>
              <a:ext cx="2571806" cy="1169551"/>
            </a:xfrm>
            <a:prstGeom prst="rect">
              <a:avLst/>
            </a:prstGeom>
            <a:noFill/>
          </p:spPr>
          <p:txBody>
            <a:bodyPr wrap="square" rtlCol="0">
              <a:spAutoFit/>
            </a:bodyPr>
            <a:lstStyle/>
            <a:p>
              <a:pPr>
                <a:buFont typeface="Wingdings" pitchFamily="2" charset="2"/>
                <a:buChar char="§"/>
              </a:pPr>
              <a:r>
                <a:rPr lang="en-IN" sz="1000" i="1" dirty="0">
                  <a:latin typeface="Garamond" pitchFamily="18" charset="0"/>
                </a:rPr>
                <a:t> Cover the significant work experience details. </a:t>
              </a:r>
            </a:p>
            <a:p>
              <a:pPr>
                <a:buFont typeface="Wingdings" pitchFamily="2" charset="2"/>
                <a:buChar char="§"/>
              </a:pPr>
              <a:r>
                <a:rPr lang="en-IN" sz="1000" i="1" dirty="0">
                  <a:latin typeface="Garamond" pitchFamily="18" charset="0"/>
                </a:rPr>
                <a:t> Highlight any previous </a:t>
              </a:r>
              <a:r>
                <a:rPr lang="en-IN" sz="1000" i="1" dirty="0" err="1">
                  <a:latin typeface="Garamond" pitchFamily="18" charset="0"/>
                </a:rPr>
                <a:t>startups</a:t>
              </a:r>
              <a:r>
                <a:rPr lang="en-IN" sz="1000" i="1" dirty="0">
                  <a:latin typeface="Garamond" pitchFamily="18" charset="0"/>
                </a:rPr>
                <a:t> done. </a:t>
              </a:r>
            </a:p>
            <a:p>
              <a:pPr>
                <a:buFont typeface="Wingdings" pitchFamily="2" charset="2"/>
                <a:buChar char="§"/>
              </a:pPr>
              <a:r>
                <a:rPr lang="en-IN" sz="1000" i="1" dirty="0">
                  <a:latin typeface="Garamond" pitchFamily="18" charset="0"/>
                </a:rPr>
                <a:t> Product development experience will be valued. </a:t>
              </a:r>
            </a:p>
            <a:p>
              <a:pPr>
                <a:buFont typeface="Wingdings" pitchFamily="2" charset="2"/>
                <a:buChar char="§"/>
              </a:pPr>
              <a:r>
                <a:rPr lang="en-IN" sz="1000" i="1" dirty="0">
                  <a:latin typeface="Garamond" pitchFamily="18" charset="0"/>
                </a:rPr>
                <a:t> Research areas &amp; Technical publications, if any.</a:t>
              </a:r>
            </a:p>
            <a:p>
              <a:pPr>
                <a:buFont typeface="Wingdings" pitchFamily="2" charset="2"/>
                <a:buChar char="§"/>
              </a:pPr>
              <a:r>
                <a:rPr lang="en-IN" sz="1000" i="1" dirty="0">
                  <a:latin typeface="Garamond" pitchFamily="18" charset="0"/>
                </a:rPr>
                <a:t> Patents held, if any. </a:t>
              </a:r>
            </a:p>
            <a:p>
              <a:pPr>
                <a:buFont typeface="Wingdings" pitchFamily="2" charset="2"/>
                <a:buChar char="§"/>
              </a:pPr>
              <a:r>
                <a:rPr lang="en-IN" sz="1000" i="1" dirty="0">
                  <a:latin typeface="Garamond" pitchFamily="18" charset="0"/>
                </a:rPr>
                <a:t> Any funds raised in the past? </a:t>
              </a:r>
            </a:p>
            <a:p>
              <a:pPr>
                <a:buFont typeface="Wingdings" pitchFamily="2" charset="2"/>
                <a:buChar char="§"/>
              </a:pPr>
              <a:r>
                <a:rPr lang="en-IN" sz="1000" i="1" dirty="0">
                  <a:latin typeface="Garamond" pitchFamily="18" charset="0"/>
                </a:rPr>
                <a:t> If you have any exit, please mention it.  </a:t>
              </a:r>
            </a:p>
          </p:txBody>
        </p:sp>
        <p:sp>
          <p:nvSpPr>
            <p:cNvPr id="24" name="Rounded Rectangle 23"/>
            <p:cNvSpPr/>
            <p:nvPr/>
          </p:nvSpPr>
          <p:spPr>
            <a:xfrm>
              <a:off x="6300192" y="1664804"/>
              <a:ext cx="2592288" cy="1764196"/>
            </a:xfrm>
            <a:prstGeom prst="roundRect">
              <a:avLst>
                <a:gd name="adj" fmla="val 2557"/>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pic>
          <p:nvPicPr>
            <p:cNvPr id="25" name="Picture 2" descr="C:\Users\aris\AppData\Local\Microsoft\Windows\INetCache\IE\UT5RT5ZS\211330039[1].jpg"/>
            <p:cNvPicPr>
              <a:picLocks noChangeAspect="1" noChangeArrowheads="1"/>
            </p:cNvPicPr>
            <p:nvPr/>
          </p:nvPicPr>
          <p:blipFill>
            <a:blip r:embed="rId2" cstate="print"/>
            <a:srcRect/>
            <a:stretch>
              <a:fillRect/>
            </a:stretch>
          </p:blipFill>
          <p:spPr bwMode="auto">
            <a:xfrm>
              <a:off x="6381736" y="1763576"/>
              <a:ext cx="509016" cy="457200"/>
            </a:xfrm>
            <a:prstGeom prst="rect">
              <a:avLst/>
            </a:prstGeom>
            <a:noFill/>
          </p:spPr>
        </p:pic>
        <p:sp>
          <p:nvSpPr>
            <p:cNvPr id="26" name="TextBox 25"/>
            <p:cNvSpPr txBox="1"/>
            <p:nvPr/>
          </p:nvSpPr>
          <p:spPr>
            <a:xfrm>
              <a:off x="6890752" y="1721372"/>
              <a:ext cx="1992450" cy="246221"/>
            </a:xfrm>
            <a:prstGeom prst="rect">
              <a:avLst/>
            </a:prstGeom>
            <a:noFill/>
          </p:spPr>
          <p:txBody>
            <a:bodyPr wrap="square" rtlCol="0">
              <a:spAutoFit/>
            </a:bodyPr>
            <a:lstStyle/>
            <a:p>
              <a:r>
                <a:rPr lang="en-IN" sz="1000" b="1" dirty="0">
                  <a:latin typeface="Garamond" pitchFamily="18" charset="0"/>
                  <a:cs typeface="Arial" pitchFamily="34" charset="0"/>
                </a:rPr>
                <a:t>TEAM MEMBER 3</a:t>
              </a:r>
            </a:p>
          </p:txBody>
        </p:sp>
        <p:sp>
          <p:nvSpPr>
            <p:cNvPr id="27" name="TextBox 26"/>
            <p:cNvSpPr txBox="1"/>
            <p:nvPr/>
          </p:nvSpPr>
          <p:spPr>
            <a:xfrm>
              <a:off x="6890324" y="1865092"/>
              <a:ext cx="1677692" cy="246221"/>
            </a:xfrm>
            <a:prstGeom prst="rect">
              <a:avLst/>
            </a:prstGeom>
            <a:noFill/>
          </p:spPr>
          <p:txBody>
            <a:bodyPr wrap="square" rtlCol="0">
              <a:spAutoFit/>
            </a:bodyPr>
            <a:lstStyle/>
            <a:p>
              <a:r>
                <a:rPr lang="en-IN" sz="1000" dirty="0">
                  <a:latin typeface="Garamond" pitchFamily="18" charset="0"/>
                  <a:cs typeface="Arial" pitchFamily="34" charset="0"/>
                </a:rPr>
                <a:t>Designation in the company</a:t>
              </a:r>
            </a:p>
          </p:txBody>
        </p:sp>
        <p:sp>
          <p:nvSpPr>
            <p:cNvPr id="28" name="TextBox 27"/>
            <p:cNvSpPr txBox="1"/>
            <p:nvPr/>
          </p:nvSpPr>
          <p:spPr>
            <a:xfrm>
              <a:off x="6890324" y="2003424"/>
              <a:ext cx="1677692" cy="246221"/>
            </a:xfrm>
            <a:prstGeom prst="rect">
              <a:avLst/>
            </a:prstGeom>
            <a:noFill/>
          </p:spPr>
          <p:txBody>
            <a:bodyPr wrap="square" rtlCol="0">
              <a:spAutoFit/>
            </a:bodyPr>
            <a:lstStyle/>
            <a:p>
              <a:r>
                <a:rPr lang="en-IN" sz="1000" i="1" dirty="0">
                  <a:latin typeface="Garamond" pitchFamily="18" charset="0"/>
                  <a:cs typeface="Arial" pitchFamily="34" charset="0"/>
                </a:rPr>
                <a:t>Educational Qualification</a:t>
              </a:r>
            </a:p>
          </p:txBody>
        </p:sp>
        <p:sp>
          <p:nvSpPr>
            <p:cNvPr id="29" name="TextBox 28"/>
            <p:cNvSpPr txBox="1"/>
            <p:nvPr/>
          </p:nvSpPr>
          <p:spPr>
            <a:xfrm>
              <a:off x="6311396" y="2221509"/>
              <a:ext cx="2571806" cy="1169551"/>
            </a:xfrm>
            <a:prstGeom prst="rect">
              <a:avLst/>
            </a:prstGeom>
            <a:noFill/>
          </p:spPr>
          <p:txBody>
            <a:bodyPr wrap="square" rtlCol="0">
              <a:spAutoFit/>
            </a:bodyPr>
            <a:lstStyle/>
            <a:p>
              <a:pPr>
                <a:buFont typeface="Wingdings" pitchFamily="2" charset="2"/>
                <a:buChar char="§"/>
              </a:pPr>
              <a:r>
                <a:rPr lang="en-IN" sz="1000" i="1" dirty="0">
                  <a:latin typeface="Garamond" pitchFamily="18" charset="0"/>
                </a:rPr>
                <a:t> Cover the significant work experience details. </a:t>
              </a:r>
            </a:p>
            <a:p>
              <a:pPr>
                <a:buFont typeface="Wingdings" pitchFamily="2" charset="2"/>
                <a:buChar char="§"/>
              </a:pPr>
              <a:r>
                <a:rPr lang="en-IN" sz="1000" i="1" dirty="0">
                  <a:latin typeface="Garamond" pitchFamily="18" charset="0"/>
                </a:rPr>
                <a:t> Highlight any previous </a:t>
              </a:r>
              <a:r>
                <a:rPr lang="en-IN" sz="1000" i="1" dirty="0" err="1">
                  <a:latin typeface="Garamond" pitchFamily="18" charset="0"/>
                </a:rPr>
                <a:t>startups</a:t>
              </a:r>
              <a:r>
                <a:rPr lang="en-IN" sz="1000" i="1" dirty="0">
                  <a:latin typeface="Garamond" pitchFamily="18" charset="0"/>
                </a:rPr>
                <a:t> done. </a:t>
              </a:r>
            </a:p>
            <a:p>
              <a:pPr>
                <a:buFont typeface="Wingdings" pitchFamily="2" charset="2"/>
                <a:buChar char="§"/>
              </a:pPr>
              <a:r>
                <a:rPr lang="en-IN" sz="1000" i="1" dirty="0">
                  <a:latin typeface="Garamond" pitchFamily="18" charset="0"/>
                </a:rPr>
                <a:t> Product development experience will be valued. </a:t>
              </a:r>
            </a:p>
            <a:p>
              <a:pPr>
                <a:buFont typeface="Wingdings" pitchFamily="2" charset="2"/>
                <a:buChar char="§"/>
              </a:pPr>
              <a:r>
                <a:rPr lang="en-IN" sz="1000" i="1" dirty="0">
                  <a:latin typeface="Garamond" pitchFamily="18" charset="0"/>
                </a:rPr>
                <a:t> Research areas &amp; Technical publications, if any.</a:t>
              </a:r>
            </a:p>
            <a:p>
              <a:pPr>
                <a:buFont typeface="Wingdings" pitchFamily="2" charset="2"/>
                <a:buChar char="§"/>
              </a:pPr>
              <a:r>
                <a:rPr lang="en-IN" sz="1000" i="1" dirty="0">
                  <a:latin typeface="Garamond" pitchFamily="18" charset="0"/>
                </a:rPr>
                <a:t> Patents held, if any. </a:t>
              </a:r>
            </a:p>
            <a:p>
              <a:pPr>
                <a:buFont typeface="Wingdings" pitchFamily="2" charset="2"/>
                <a:buChar char="§"/>
              </a:pPr>
              <a:r>
                <a:rPr lang="en-IN" sz="1000" i="1" dirty="0">
                  <a:latin typeface="Garamond" pitchFamily="18" charset="0"/>
                </a:rPr>
                <a:t> Any funds raised in the past? </a:t>
              </a:r>
            </a:p>
            <a:p>
              <a:pPr>
                <a:buFont typeface="Wingdings" pitchFamily="2" charset="2"/>
                <a:buChar char="§"/>
              </a:pPr>
              <a:r>
                <a:rPr lang="en-IN" sz="1000" i="1" dirty="0">
                  <a:latin typeface="Garamond" pitchFamily="18" charset="0"/>
                </a:rPr>
                <a:t> If you have any exit, please mention it.  </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SECTION 3: Products and Services portfolio</a:t>
            </a:r>
          </a:p>
        </p:txBody>
      </p:sp>
      <p:sp>
        <p:nvSpPr>
          <p:cNvPr id="3" name="Content Placeholder 2"/>
          <p:cNvSpPr>
            <a:spLocks noGrp="1"/>
          </p:cNvSpPr>
          <p:nvPr>
            <p:ph idx="1"/>
          </p:nvPr>
        </p:nvSpPr>
        <p:spPr/>
        <p:txBody>
          <a:bodyPr>
            <a:normAutofit/>
          </a:bodyPr>
          <a:lstStyle/>
          <a:p>
            <a:r>
              <a:rPr lang="en-IN" sz="1600" dirty="0"/>
              <a:t>List out the product portfolio you are planning to build. </a:t>
            </a:r>
          </a:p>
          <a:p>
            <a:pPr lvl="1"/>
            <a:r>
              <a:rPr lang="en-IN" sz="1600" dirty="0"/>
              <a:t>One product companies (at a plan level) rarely generate excitement from a follow-on funding perspective. So, it’s always better to have a portfolio of products planned. You might be working on a single product currently. But there needs to be a plan to develop further products. </a:t>
            </a:r>
          </a:p>
          <a:p>
            <a:r>
              <a:rPr lang="en-IN" sz="1600" dirty="0"/>
              <a:t>If your product needs a service component to ensure users have a better experience with it, kindly detail the service plan as well. </a:t>
            </a:r>
          </a:p>
          <a:p>
            <a:pPr lvl="1"/>
            <a:r>
              <a:rPr lang="en-IN" sz="1600" dirty="0"/>
              <a:t>Kindly think through the execution of the service side as well. This needs to reflect in your financial projections also.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SECTION 4: Product development milestones and timelines</a:t>
            </a:r>
          </a:p>
        </p:txBody>
      </p:sp>
      <p:sp>
        <p:nvSpPr>
          <p:cNvPr id="3" name="Content Placeholder 2"/>
          <p:cNvSpPr>
            <a:spLocks noGrp="1"/>
          </p:cNvSpPr>
          <p:nvPr>
            <p:ph idx="1"/>
          </p:nvPr>
        </p:nvSpPr>
        <p:spPr/>
        <p:txBody>
          <a:bodyPr>
            <a:normAutofit/>
          </a:bodyPr>
          <a:lstStyle/>
          <a:p>
            <a:r>
              <a:rPr lang="en-IN" sz="1600" dirty="0"/>
              <a:t>The main idea behind applying for TBI IITP is to get help/ guidance/ accelerate your product development phase. Hence this is, perhaps, the most important section of your business plan. Please write this carefully. Mentors will be working with you to execute this plan. So, kindly ensure you plan this section thoroughly. And mention the main points with detail enough to understand that this plan is good enough for incubation. The details will be necessary for your presentation session and the subsequent two year programme.</a:t>
            </a:r>
          </a:p>
          <a:p>
            <a:pPr marL="0" indent="0">
              <a:buNone/>
            </a:pPr>
            <a:r>
              <a:rPr lang="en-IN" sz="1600" dirty="0"/>
              <a:t> </a:t>
            </a:r>
          </a:p>
          <a:p>
            <a:r>
              <a:rPr lang="en-IN" sz="1600" dirty="0"/>
              <a:t>Please plan this as per your own product development schedule. Provide estimates of when you plan to accomplish each milestone. Think about the inputs you need at each stage and write it down somewhere. You will need to refer to that for writing a later section. </a:t>
            </a:r>
          </a:p>
          <a:p>
            <a:pPr>
              <a:buNone/>
            </a:pPr>
            <a:r>
              <a:rPr lang="en-IN" sz="1600" dirty="0"/>
              <a:t>	</a:t>
            </a:r>
          </a:p>
          <a:p>
            <a:endParaRPr lang="en-IN" dirty="0"/>
          </a:p>
          <a:p>
            <a:pPr lvl="1">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SECTION 5: Approach and infrastructure required for technical implementation</a:t>
            </a:r>
          </a:p>
        </p:txBody>
      </p:sp>
      <p:sp>
        <p:nvSpPr>
          <p:cNvPr id="3" name="Content Placeholder 2"/>
          <p:cNvSpPr>
            <a:spLocks noGrp="1"/>
          </p:cNvSpPr>
          <p:nvPr>
            <p:ph idx="1"/>
          </p:nvPr>
        </p:nvSpPr>
        <p:spPr/>
        <p:txBody>
          <a:bodyPr>
            <a:normAutofit/>
          </a:bodyPr>
          <a:lstStyle/>
          <a:p>
            <a:r>
              <a:rPr lang="en-IN" sz="1600" dirty="0"/>
              <a:t>In this section you will define an approach that you will follow to develop your product. It depends on many aspects of your product. You have already defined the various aspects of your product earlier. Now, in this section you elaborate upon how you go about doing this. You have already shared the milestones and timelines in the previous slide. So, this is all about the “How” of things. </a:t>
            </a:r>
          </a:p>
          <a:p>
            <a:pPr lvl="1"/>
            <a:r>
              <a:rPr lang="en-IN" sz="1600" dirty="0"/>
              <a:t>Circuit Model (drawings) and Device Model (drawings) of the product</a:t>
            </a:r>
          </a:p>
          <a:p>
            <a:pPr lvl="1"/>
            <a:r>
              <a:rPr lang="en-IN" sz="1600" dirty="0"/>
              <a:t>Manufacturability of the product and capital requirements</a:t>
            </a:r>
          </a:p>
          <a:p>
            <a:r>
              <a:rPr lang="en-IN" sz="1600" dirty="0"/>
              <a:t>At the same time, you enumerate the requirements to achieve your technical development/ implementation. You should include in this list a requirement in the following heads: </a:t>
            </a:r>
          </a:p>
          <a:p>
            <a:pPr lvl="1"/>
            <a:r>
              <a:rPr lang="en-IN" sz="1600" dirty="0"/>
              <a:t>List of equipment required to help you in your approach</a:t>
            </a:r>
          </a:p>
          <a:p>
            <a:pPr lvl="1"/>
            <a:r>
              <a:rPr lang="en-IN" sz="1600" dirty="0"/>
              <a:t>List and estimated price of the components to build the product</a:t>
            </a:r>
          </a:p>
          <a:p>
            <a:pPr lvl="1"/>
            <a:r>
              <a:rPr lang="en-IN" sz="1600" dirty="0"/>
              <a:t>Existing gaps in understanding  of solving a particular problem en-route the development journey. And hence, define the technical mentoring needs.</a:t>
            </a:r>
          </a:p>
          <a:p>
            <a:pPr lvl="1"/>
            <a:r>
              <a:rPr lang="en-IN" sz="1600" dirty="0"/>
              <a:t>If you have any specific mentor profile in mind, you are free to let us know. We will try to find a mentor for you such that she/ he  meets your requirement. </a:t>
            </a:r>
          </a:p>
          <a:p>
            <a:pPr lvl="1"/>
            <a:r>
              <a:rPr lang="en-IN" sz="1600" dirty="0"/>
              <a:t>Also let us know the software pieces you would require to build, design and develop the entire product.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SECTION 6: Market and competition analysis</a:t>
            </a:r>
          </a:p>
        </p:txBody>
      </p:sp>
      <p:sp>
        <p:nvSpPr>
          <p:cNvPr id="3" name="Content Placeholder 2"/>
          <p:cNvSpPr>
            <a:spLocks noGrp="1"/>
          </p:cNvSpPr>
          <p:nvPr>
            <p:ph idx="1"/>
          </p:nvPr>
        </p:nvSpPr>
        <p:spPr/>
        <p:txBody>
          <a:bodyPr>
            <a:normAutofit/>
          </a:bodyPr>
          <a:lstStyle/>
          <a:p>
            <a:r>
              <a:rPr lang="en-IN" sz="1600" dirty="0"/>
              <a:t>What is the size of your market? Give an overall size for your market in terms of INR Crores or USD Million. Get deeper as you describe that. This number could be a number you got from a market report. </a:t>
            </a:r>
          </a:p>
          <a:p>
            <a:r>
              <a:rPr lang="en-IN" sz="1600" dirty="0"/>
              <a:t>Usually, market reports will include a generic market size. If they are specific to what you are trying to do, then great. But then, if it isn’t try and carve out through a logical set of assumptions a certain number that could be your relevant market. This is the number you will hit 100% if your business is successful. </a:t>
            </a:r>
          </a:p>
          <a:p>
            <a:r>
              <a:rPr lang="en-IN" sz="1600" dirty="0"/>
              <a:t>There is another number you can derive. Start from the number of sales calls you can do per day (assume the number of sales personnel you will have). Assume a sales call to sales conversion ratio. Multiply by revenue per sale and estimate the turnover of the company. This is how you arrive at the first year revenues of your company. This in turn also shows the %age of market share you will garner (this number divided by the relevant market number you arrived at in the previous bullet point). </a:t>
            </a:r>
          </a:p>
          <a:p>
            <a:r>
              <a:rPr lang="en-IN" sz="1600" dirty="0"/>
              <a:t> If you can use another relevant market in another country or another similar market somewhere else to help people understand the market you are trying to address. </a:t>
            </a:r>
          </a:p>
          <a:p>
            <a:r>
              <a:rPr lang="en-IN" sz="1600" dirty="0"/>
              <a:t>At the same time, there will be competitors for your product. Please don’t say or even think that “there are no competitors”. Always remember what happened to Nokia. They did nothing wrong but the ground below them shifted. So, be aware of competitors from every direction. </a:t>
            </a:r>
          </a:p>
          <a:p>
            <a:r>
              <a:rPr lang="en-IN" sz="1600" dirty="0"/>
              <a:t>The sustainability of your venture/ idea/ business can be easily defined to this one section called “competition analysis”. The perspective you have about your competition defines the longevity of your business. This section might not be very critical in your Incubation chances, but it would define the DNA of how your future will turn out very strongly.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1590</TotalTime>
  <Words>2703</Words>
  <Application>Microsoft Office PowerPoint</Application>
  <PresentationFormat>On-screen Show (4:3)</PresentationFormat>
  <Paragraphs>165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Format of Business Plan for incubation at TBI, IIT Patna</vt:lpstr>
      <vt:lpstr>Snapshot</vt:lpstr>
      <vt:lpstr>Mandatory sections in the Business plan</vt:lpstr>
      <vt:lpstr>SECTION 1: Value Proposition</vt:lpstr>
      <vt:lpstr>SECTION 2: Management and Advisory team</vt:lpstr>
      <vt:lpstr>SECTION 3: Products and Services portfolio</vt:lpstr>
      <vt:lpstr>SECTION 4: Product development milestones and timelines</vt:lpstr>
      <vt:lpstr>SECTION 5: Approach and infrastructure required for technical implementation</vt:lpstr>
      <vt:lpstr>SECTION 6: Market and competition analysis</vt:lpstr>
      <vt:lpstr>SECTION 7: Go-to-market plan</vt:lpstr>
      <vt:lpstr>SECTION 8: Funding requirements </vt:lpstr>
      <vt:lpstr>SECTION 9: Capital structure</vt:lpstr>
      <vt:lpstr>SECTION 10:  Risk Analysis and projected financials </vt:lpstr>
      <vt:lpstr>That’s it. If you feel like adding more, please do. But10 pages only!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 of Business Plan</dc:title>
  <dc:creator>Aditya</dc:creator>
  <cp:lastModifiedBy>DELL</cp:lastModifiedBy>
  <cp:revision>905</cp:revision>
  <dcterms:created xsi:type="dcterms:W3CDTF">2016-07-20T09:42:33Z</dcterms:created>
  <dcterms:modified xsi:type="dcterms:W3CDTF">2021-12-20T12:07:36Z</dcterms:modified>
</cp:coreProperties>
</file>